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Lst>
  <p:notesMasterIdLst>
    <p:notesMasterId r:id="rId65"/>
  </p:notesMasterIdLst>
  <p:handoutMasterIdLst>
    <p:handoutMasterId r:id="rId66"/>
  </p:handoutMasterIdLst>
  <p:sldIdLst>
    <p:sldId id="516" r:id="rId6"/>
    <p:sldId id="777" r:id="rId7"/>
    <p:sldId id="783" r:id="rId8"/>
    <p:sldId id="790" r:id="rId9"/>
    <p:sldId id="791" r:id="rId10"/>
    <p:sldId id="832" r:id="rId11"/>
    <p:sldId id="833" r:id="rId12"/>
    <p:sldId id="834" r:id="rId13"/>
    <p:sldId id="259" r:id="rId14"/>
    <p:sldId id="260" r:id="rId15"/>
    <p:sldId id="262" r:id="rId16"/>
    <p:sldId id="265" r:id="rId17"/>
    <p:sldId id="267" r:id="rId18"/>
    <p:sldId id="810" r:id="rId19"/>
    <p:sldId id="261" r:id="rId20"/>
    <p:sldId id="263" r:id="rId21"/>
    <p:sldId id="266" r:id="rId22"/>
    <p:sldId id="268" r:id="rId23"/>
    <p:sldId id="269" r:id="rId24"/>
    <p:sldId id="270" r:id="rId25"/>
    <p:sldId id="808" r:id="rId26"/>
    <p:sldId id="258" r:id="rId27"/>
    <p:sldId id="813" r:id="rId28"/>
    <p:sldId id="814" r:id="rId29"/>
    <p:sldId id="815" r:id="rId30"/>
    <p:sldId id="816" r:id="rId31"/>
    <p:sldId id="817" r:id="rId32"/>
    <p:sldId id="264" r:id="rId33"/>
    <p:sldId id="809" r:id="rId34"/>
    <p:sldId id="818" r:id="rId35"/>
    <p:sldId id="819" r:id="rId36"/>
    <p:sldId id="820" r:id="rId37"/>
    <p:sldId id="821" r:id="rId38"/>
    <p:sldId id="822" r:id="rId39"/>
    <p:sldId id="823" r:id="rId40"/>
    <p:sldId id="824" r:id="rId41"/>
    <p:sldId id="825" r:id="rId42"/>
    <p:sldId id="826" r:id="rId43"/>
    <p:sldId id="827" r:id="rId44"/>
    <p:sldId id="828" r:id="rId45"/>
    <p:sldId id="829" r:id="rId46"/>
    <p:sldId id="830" r:id="rId47"/>
    <p:sldId id="271" r:id="rId48"/>
    <p:sldId id="272" r:id="rId49"/>
    <p:sldId id="273" r:id="rId50"/>
    <p:sldId id="831" r:id="rId51"/>
    <p:sldId id="274" r:id="rId52"/>
    <p:sldId id="275" r:id="rId53"/>
    <p:sldId id="276" r:id="rId54"/>
    <p:sldId id="277" r:id="rId55"/>
    <p:sldId id="278" r:id="rId56"/>
    <p:sldId id="279" r:id="rId57"/>
    <p:sldId id="280" r:id="rId58"/>
    <p:sldId id="281" r:id="rId59"/>
    <p:sldId id="282" r:id="rId60"/>
    <p:sldId id="283" r:id="rId61"/>
    <p:sldId id="285" r:id="rId62"/>
    <p:sldId id="284" r:id="rId63"/>
    <p:sldId id="286" r:id="rId6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500"/>
    <a:srgbClr val="FFFFFF"/>
    <a:srgbClr val="F47083"/>
    <a:srgbClr val="797979"/>
    <a:srgbClr val="EE8200"/>
    <a:srgbClr val="00AEE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1" autoAdjust="0"/>
    <p:restoredTop sz="94582" autoAdjust="0"/>
  </p:normalViewPr>
  <p:slideViewPr>
    <p:cSldViewPr snapToGrid="0">
      <p:cViewPr varScale="1">
        <p:scale>
          <a:sx n="80" d="100"/>
          <a:sy n="80" d="100"/>
        </p:scale>
        <p:origin x="885" y="69"/>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TechReady</a:t>
            </a:r>
            <a:r>
              <a:rPr lang="en-US" dirty="0">
                <a:latin typeface="Segoe UI" pitchFamily="34" charset="0"/>
              </a:rPr>
              <a:t>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5/31/2022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TechReady</a:t>
            </a:r>
            <a:r>
              <a:rPr lang="en-US" dirty="0"/>
              <a:t>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5/31/2022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230D67-B4DD-4CE3-A4D8-AB2CE8A1A02E}" type="slidenum">
              <a:rPr lang="en-US" smtClean="0"/>
              <a:t>1</a:t>
            </a:fld>
            <a:endParaRPr lang="en-US"/>
          </a:p>
        </p:txBody>
      </p:sp>
    </p:spTree>
    <p:extLst>
      <p:ext uri="{BB962C8B-B14F-4D97-AF65-F5344CB8AC3E}">
        <p14:creationId xmlns:p14="http://schemas.microsoft.com/office/powerpoint/2010/main" val="21077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20801002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olor Sub-Section Tit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409194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_ITP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4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74" r:id="rId4"/>
    <p:sldLayoutId id="2147483739" r:id="rId5"/>
    <p:sldLayoutId id="2147483740" r:id="rId6"/>
    <p:sldLayoutId id="2147483742" r:id="rId7"/>
    <p:sldLayoutId id="2147483743"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78" r:id="rId2"/>
    <p:sldLayoutId id="2147483764" r:id="rId3"/>
    <p:sldLayoutId id="2147483765" r:id="rId4"/>
    <p:sldLayoutId id="2147483776" r:id="rId5"/>
    <p:sldLayoutId id="2147483766" r:id="rId6"/>
    <p:sldLayoutId id="2147483767" r:id="rId7"/>
    <p:sldLayoutId id="2147483768" r:id="rId8"/>
    <p:sldLayoutId id="2147483769" r:id="rId9"/>
    <p:sldLayoutId id="2147483770" r:id="rId10"/>
    <p:sldLayoutId id="2147483771" r:id="rId11"/>
    <p:sldLayoutId id="2147483772"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858B2B96-9EEE-44C7-91FB-53509CBA230C}"/>
              </a:ext>
            </a:extLst>
          </p:cNvPr>
          <p:cNvSpPr/>
          <p:nvPr/>
        </p:nvSpPr>
        <p:spPr>
          <a:xfrm rot="20848400">
            <a:off x="7381571" y="-128799"/>
            <a:ext cx="4915432" cy="1772644"/>
          </a:xfrm>
          <a:custGeom>
            <a:avLst/>
            <a:gdLst>
              <a:gd name="connsiteX0" fmla="*/ 287049 w 4916712"/>
              <a:gd name="connsiteY0" fmla="*/ 1409785 h 1773106"/>
              <a:gd name="connsiteX1" fmla="*/ 0 w 4916712"/>
              <a:gd name="connsiteY1" fmla="*/ 1676162 h 1773106"/>
              <a:gd name="connsiteX2" fmla="*/ 281640 w 4916712"/>
              <a:gd name="connsiteY2" fmla="*/ 1413166 h 1773106"/>
              <a:gd name="connsiteX3" fmla="*/ 4916712 w 4916712"/>
              <a:gd name="connsiteY3" fmla="*/ 657477 h 1773106"/>
              <a:gd name="connsiteX4" fmla="*/ 4768628 w 4916712"/>
              <a:gd name="connsiteY4" fmla="*/ 1323974 h 1773106"/>
              <a:gd name="connsiteX5" fmla="*/ 4711734 w 4916712"/>
              <a:gd name="connsiteY5" fmla="*/ 1414047 h 1773106"/>
              <a:gd name="connsiteX6" fmla="*/ 4192609 w 4916712"/>
              <a:gd name="connsiteY6" fmla="*/ 1766352 h 1773106"/>
              <a:gd name="connsiteX7" fmla="*/ 2225054 w 4916712"/>
              <a:gd name="connsiteY7" fmla="*/ 1298491 h 1773106"/>
              <a:gd name="connsiteX8" fmla="*/ 713074 w 4916712"/>
              <a:gd name="connsiteY8" fmla="*/ 1242122 h 1773106"/>
              <a:gd name="connsiteX9" fmla="*/ 369603 w 4916712"/>
              <a:gd name="connsiteY9" fmla="*/ 1358192 h 1773106"/>
              <a:gd name="connsiteX10" fmla="*/ 287049 w 4916712"/>
              <a:gd name="connsiteY10" fmla="*/ 1409785 h 1773106"/>
              <a:gd name="connsiteX11" fmla="*/ 303717 w 4916712"/>
              <a:gd name="connsiteY11" fmla="*/ 1394318 h 1773106"/>
              <a:gd name="connsiteX12" fmla="*/ 1459160 w 4916712"/>
              <a:gd name="connsiteY12" fmla="*/ 92198 h 1773106"/>
              <a:gd name="connsiteX13" fmla="*/ 1794503 w 4916712"/>
              <a:gd name="connsiteY13" fmla="*/ 21308 h 1773106"/>
              <a:gd name="connsiteX14" fmla="*/ 1957545 w 4916712"/>
              <a:gd name="connsiteY14" fmla="*/ 0 h 177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16712" h="1773106">
                <a:moveTo>
                  <a:pt x="287049" y="1409785"/>
                </a:moveTo>
                <a:lnTo>
                  <a:pt x="0" y="1676162"/>
                </a:lnTo>
                <a:cubicBezTo>
                  <a:pt x="85558" y="1583388"/>
                  <a:pt x="171116" y="1490614"/>
                  <a:pt x="281640" y="1413166"/>
                </a:cubicBezTo>
                <a:close/>
                <a:moveTo>
                  <a:pt x="4916712" y="657477"/>
                </a:moveTo>
                <a:lnTo>
                  <a:pt x="4768628" y="1323974"/>
                </a:lnTo>
                <a:lnTo>
                  <a:pt x="4711734" y="1414047"/>
                </a:lnTo>
                <a:cubicBezTo>
                  <a:pt x="4588486" y="1587146"/>
                  <a:pt x="4420947" y="1733000"/>
                  <a:pt x="4192609" y="1766352"/>
                </a:cubicBezTo>
                <a:cubicBezTo>
                  <a:pt x="3735935" y="1833055"/>
                  <a:pt x="2804977" y="1385862"/>
                  <a:pt x="2225054" y="1298491"/>
                </a:cubicBezTo>
                <a:cubicBezTo>
                  <a:pt x="1645132" y="1211119"/>
                  <a:pt x="1083916" y="1179177"/>
                  <a:pt x="713074" y="1242122"/>
                </a:cubicBezTo>
                <a:cubicBezTo>
                  <a:pt x="574008" y="1265726"/>
                  <a:pt x="463029" y="1306571"/>
                  <a:pt x="369603" y="1358192"/>
                </a:cubicBezTo>
                <a:lnTo>
                  <a:pt x="287049" y="1409785"/>
                </a:lnTo>
                <a:lnTo>
                  <a:pt x="303717" y="1394318"/>
                </a:lnTo>
                <a:cubicBezTo>
                  <a:pt x="506194" y="854586"/>
                  <a:pt x="708672" y="314855"/>
                  <a:pt x="1459160" y="92198"/>
                </a:cubicBezTo>
                <a:cubicBezTo>
                  <a:pt x="1552971" y="64366"/>
                  <a:pt x="1666504" y="40864"/>
                  <a:pt x="1794503" y="21308"/>
                </a:cubicBezTo>
                <a:lnTo>
                  <a:pt x="1957545" y="0"/>
                </a:lnTo>
                <a:close/>
              </a:path>
            </a:pathLst>
          </a:custGeom>
          <a:solidFill>
            <a:schemeClr val="accent3"/>
          </a:solidFill>
          <a:ln>
            <a:solidFill>
              <a:srgbClr val="F2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Freeform: Shape 32">
            <a:extLst>
              <a:ext uri="{FF2B5EF4-FFF2-40B4-BE49-F238E27FC236}">
                <a16:creationId xmlns:a16="http://schemas.microsoft.com/office/drawing/2014/main" id="{A83A832B-DCD3-438B-8448-69C91336D488}"/>
              </a:ext>
            </a:extLst>
          </p:cNvPr>
          <p:cNvSpPr/>
          <p:nvPr/>
        </p:nvSpPr>
        <p:spPr>
          <a:xfrm>
            <a:off x="-1" y="893"/>
            <a:ext cx="9353210" cy="3214313"/>
          </a:xfrm>
          <a:custGeom>
            <a:avLst/>
            <a:gdLst>
              <a:gd name="connsiteX0" fmla="*/ 0 w 9355646"/>
              <a:gd name="connsiteY0" fmla="*/ 0 h 3215150"/>
              <a:gd name="connsiteX1" fmla="*/ 9355646 w 9355646"/>
              <a:gd name="connsiteY1" fmla="*/ 0 h 3215150"/>
              <a:gd name="connsiteX2" fmla="*/ 9352446 w 9355646"/>
              <a:gd name="connsiteY2" fmla="*/ 7079 h 3215150"/>
              <a:gd name="connsiteX3" fmla="*/ 4247536 w 9355646"/>
              <a:gd name="connsiteY3" fmla="*/ 3215150 h 3215150"/>
              <a:gd name="connsiteX4" fmla="*/ 9992 w 9355646"/>
              <a:gd name="connsiteY4" fmla="*/ 1309137 h 3215150"/>
              <a:gd name="connsiteX5" fmla="*/ 0 w 9355646"/>
              <a:gd name="connsiteY5" fmla="*/ 1297066 h 321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646" h="3215150">
                <a:moveTo>
                  <a:pt x="0" y="0"/>
                </a:moveTo>
                <a:lnTo>
                  <a:pt x="9355646" y="0"/>
                </a:lnTo>
                <a:lnTo>
                  <a:pt x="9352446" y="7079"/>
                </a:lnTo>
                <a:cubicBezTo>
                  <a:pt x="8437807" y="1905264"/>
                  <a:pt x="6495642" y="3215150"/>
                  <a:pt x="4247536" y="3215150"/>
                </a:cubicBezTo>
                <a:cubicBezTo>
                  <a:pt x="2561457" y="3215150"/>
                  <a:pt x="1047469" y="2478339"/>
                  <a:pt x="9992" y="1309137"/>
                </a:cubicBezTo>
                <a:lnTo>
                  <a:pt x="0" y="1297066"/>
                </a:lnTo>
                <a:close/>
              </a:path>
            </a:pathLst>
          </a:custGeom>
          <a:gradFill>
            <a:gsLst>
              <a:gs pos="95000">
                <a:srgbClr val="24BED8"/>
              </a:gs>
              <a:gs pos="20000">
                <a:srgbClr val="2F3F69"/>
              </a:gs>
            </a:gsLst>
            <a:lin ang="17400000" scaled="0"/>
          </a:gradFill>
          <a:ln>
            <a:noFill/>
          </a:ln>
          <a:effectLst>
            <a:outerShdw blurRad="127000" dist="38100" dir="16200000" sx="99000" sy="99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8" name="Freeform: Shape 67">
            <a:extLst>
              <a:ext uri="{FF2B5EF4-FFF2-40B4-BE49-F238E27FC236}">
                <a16:creationId xmlns:a16="http://schemas.microsoft.com/office/drawing/2014/main" id="{9110784B-9E16-40F7-8A41-0E66054A30BA}"/>
              </a:ext>
            </a:extLst>
          </p:cNvPr>
          <p:cNvSpPr/>
          <p:nvPr/>
        </p:nvSpPr>
        <p:spPr>
          <a:xfrm>
            <a:off x="1" y="3215207"/>
            <a:ext cx="2625249" cy="3641852"/>
          </a:xfrm>
          <a:custGeom>
            <a:avLst/>
            <a:gdLst>
              <a:gd name="connsiteX0" fmla="*/ 0 w 2625933"/>
              <a:gd name="connsiteY0" fmla="*/ 0 h 3642801"/>
              <a:gd name="connsiteX1" fmla="*/ 2625933 w 2625933"/>
              <a:gd name="connsiteY1" fmla="*/ 2625933 h 3642801"/>
              <a:gd name="connsiteX2" fmla="*/ 2507876 w 2625933"/>
              <a:gd name="connsiteY2" fmla="*/ 3406806 h 3642801"/>
              <a:gd name="connsiteX3" fmla="*/ 2421501 w 2625933"/>
              <a:gd name="connsiteY3" fmla="*/ 3642801 h 3642801"/>
              <a:gd name="connsiteX4" fmla="*/ 0 w 2625933"/>
              <a:gd name="connsiteY4" fmla="*/ 3642801 h 364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5933" h="3642801">
                <a:moveTo>
                  <a:pt x="0" y="0"/>
                </a:moveTo>
                <a:cubicBezTo>
                  <a:pt x="1450263" y="0"/>
                  <a:pt x="2625933" y="1175670"/>
                  <a:pt x="2625933" y="2625933"/>
                </a:cubicBezTo>
                <a:cubicBezTo>
                  <a:pt x="2625933" y="2897858"/>
                  <a:pt x="2584601" y="3160128"/>
                  <a:pt x="2507876" y="3406806"/>
                </a:cubicBezTo>
                <a:lnTo>
                  <a:pt x="2421501" y="3642801"/>
                </a:lnTo>
                <a:lnTo>
                  <a:pt x="0" y="3642801"/>
                </a:lnTo>
                <a:close/>
              </a:path>
            </a:pathLst>
          </a:custGeom>
          <a:pattFill prst="wd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62" name="Freeform: Shape 61">
            <a:extLst>
              <a:ext uri="{FF2B5EF4-FFF2-40B4-BE49-F238E27FC236}">
                <a16:creationId xmlns:a16="http://schemas.microsoft.com/office/drawing/2014/main" id="{56283D23-35FA-411D-A701-448059F2CE07}"/>
              </a:ext>
            </a:extLst>
          </p:cNvPr>
          <p:cNvSpPr/>
          <p:nvPr/>
        </p:nvSpPr>
        <p:spPr>
          <a:xfrm>
            <a:off x="-1" y="1344"/>
            <a:ext cx="8792918" cy="3214313"/>
          </a:xfrm>
          <a:custGeom>
            <a:avLst/>
            <a:gdLst>
              <a:gd name="connsiteX0" fmla="*/ 0 w 8795208"/>
              <a:gd name="connsiteY0" fmla="*/ 0 h 3215150"/>
              <a:gd name="connsiteX1" fmla="*/ 8795208 w 8795208"/>
              <a:gd name="connsiteY1" fmla="*/ 0 h 3215150"/>
              <a:gd name="connsiteX2" fmla="*/ 8792008 w 8795208"/>
              <a:gd name="connsiteY2" fmla="*/ 7079 h 3215150"/>
              <a:gd name="connsiteX3" fmla="*/ 3687098 w 8795208"/>
              <a:gd name="connsiteY3" fmla="*/ 3215150 h 3215150"/>
              <a:gd name="connsiteX4" fmla="*/ 81385 w 8795208"/>
              <a:gd name="connsiteY4" fmla="*/ 1919203 h 3215150"/>
              <a:gd name="connsiteX5" fmla="*/ 0 w 8795208"/>
              <a:gd name="connsiteY5" fmla="*/ 1848333 h 321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95208" h="3215150">
                <a:moveTo>
                  <a:pt x="0" y="0"/>
                </a:moveTo>
                <a:lnTo>
                  <a:pt x="8795208" y="0"/>
                </a:lnTo>
                <a:lnTo>
                  <a:pt x="8792008" y="7079"/>
                </a:lnTo>
                <a:cubicBezTo>
                  <a:pt x="7877369" y="1905264"/>
                  <a:pt x="5935204" y="3215150"/>
                  <a:pt x="3687098" y="3215150"/>
                </a:cubicBezTo>
                <a:cubicBezTo>
                  <a:pt x="2317159" y="3215150"/>
                  <a:pt x="1060827" y="2728740"/>
                  <a:pt x="81385" y="1919203"/>
                </a:cubicBezTo>
                <a:lnTo>
                  <a:pt x="0" y="1848333"/>
                </a:lnTo>
                <a:close/>
              </a:path>
            </a:pathLst>
          </a:custGeom>
          <a:gradFill flip="none" rotWithShape="1">
            <a:gsLst>
              <a:gs pos="95000">
                <a:srgbClr val="24BED8">
                  <a:alpha val="30000"/>
                </a:srgbClr>
              </a:gs>
              <a:gs pos="0">
                <a:srgbClr val="2F3F69">
                  <a:alpha val="60000"/>
                </a:srgbClr>
              </a:gs>
            </a:gsLst>
            <a:lin ang="10800000" scaled="1"/>
            <a:tileRect/>
          </a:gradFill>
          <a:ln>
            <a:noFill/>
          </a:ln>
          <a:effectLst>
            <a:outerShdw blurRad="127000" dist="38100" dir="16200000" sx="99000" sy="99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3" name="TextBox 42">
            <a:extLst>
              <a:ext uri="{FF2B5EF4-FFF2-40B4-BE49-F238E27FC236}">
                <a16:creationId xmlns:a16="http://schemas.microsoft.com/office/drawing/2014/main" id="{233EDC58-F290-40BF-8676-A88A58F8E82F}"/>
              </a:ext>
            </a:extLst>
          </p:cNvPr>
          <p:cNvSpPr txBox="1"/>
          <p:nvPr/>
        </p:nvSpPr>
        <p:spPr>
          <a:xfrm>
            <a:off x="997307" y="4916018"/>
            <a:ext cx="10782346" cy="707702"/>
          </a:xfrm>
          <a:prstGeom prst="rect">
            <a:avLst/>
          </a:prstGeom>
          <a:noFill/>
        </p:spPr>
        <p:txBody>
          <a:bodyPr wrap="square" rtlCol="0">
            <a:spAutoFit/>
          </a:bodyPr>
          <a:lstStyle/>
          <a:p>
            <a:r>
              <a:rPr lang="en-US" sz="3999" b="1" dirty="0">
                <a:solidFill>
                  <a:schemeClr val="tx1">
                    <a:lumMod val="75000"/>
                    <a:lumOff val="25000"/>
                  </a:schemeClr>
                </a:solidFill>
              </a:rPr>
              <a:t>Maruti Makwana</a:t>
            </a:r>
            <a:endParaRPr lang="en-US" sz="3999" dirty="0">
              <a:solidFill>
                <a:schemeClr val="tx1">
                  <a:lumMod val="75000"/>
                  <a:lumOff val="25000"/>
                </a:schemeClr>
              </a:solidFill>
            </a:endParaRPr>
          </a:p>
        </p:txBody>
      </p:sp>
      <p:sp>
        <p:nvSpPr>
          <p:cNvPr id="50" name="TextBox 49">
            <a:extLst>
              <a:ext uri="{FF2B5EF4-FFF2-40B4-BE49-F238E27FC236}">
                <a16:creationId xmlns:a16="http://schemas.microsoft.com/office/drawing/2014/main" id="{30DF7877-AC10-4265-A588-C608D88C5B95}"/>
              </a:ext>
            </a:extLst>
          </p:cNvPr>
          <p:cNvSpPr txBox="1"/>
          <p:nvPr/>
        </p:nvSpPr>
        <p:spPr>
          <a:xfrm>
            <a:off x="997308" y="366954"/>
            <a:ext cx="4424797" cy="707758"/>
          </a:xfrm>
          <a:prstGeom prst="rect">
            <a:avLst/>
          </a:prstGeom>
          <a:noFill/>
        </p:spPr>
        <p:txBody>
          <a:bodyPr wrap="square" rtlCol="0">
            <a:spAutoFit/>
          </a:bodyPr>
          <a:lstStyle/>
          <a:p>
            <a:r>
              <a:rPr lang="en-US" sz="3999" b="1" dirty="0">
                <a:solidFill>
                  <a:schemeClr val="bg1"/>
                </a:solidFill>
              </a:rPr>
              <a:t>Azure Databricks</a:t>
            </a:r>
            <a:endParaRPr lang="en-US" sz="3999" dirty="0">
              <a:solidFill>
                <a:schemeClr val="bg1"/>
              </a:solidFill>
            </a:endParaRPr>
          </a:p>
        </p:txBody>
      </p:sp>
      <p:sp>
        <p:nvSpPr>
          <p:cNvPr id="51" name="TextBox 50">
            <a:extLst>
              <a:ext uri="{FF2B5EF4-FFF2-40B4-BE49-F238E27FC236}">
                <a16:creationId xmlns:a16="http://schemas.microsoft.com/office/drawing/2014/main" id="{FFAC85A5-B589-48DB-98B1-7794715A7BDB}"/>
              </a:ext>
            </a:extLst>
          </p:cNvPr>
          <p:cNvSpPr txBox="1"/>
          <p:nvPr/>
        </p:nvSpPr>
        <p:spPr>
          <a:xfrm>
            <a:off x="997307" y="1234280"/>
            <a:ext cx="6043103" cy="461545"/>
          </a:xfrm>
          <a:prstGeom prst="rect">
            <a:avLst/>
          </a:prstGeom>
          <a:noFill/>
        </p:spPr>
        <p:txBody>
          <a:bodyPr wrap="square" rtlCol="0">
            <a:spAutoFit/>
          </a:bodyPr>
          <a:lstStyle/>
          <a:p>
            <a:r>
              <a:rPr lang="en-US" sz="2399" dirty="0">
                <a:solidFill>
                  <a:schemeClr val="bg1"/>
                </a:solidFill>
              </a:rPr>
              <a:t>Exploring Data Engineering </a:t>
            </a:r>
          </a:p>
        </p:txBody>
      </p:sp>
      <p:cxnSp>
        <p:nvCxnSpPr>
          <p:cNvPr id="52" name="Straight Connector 51">
            <a:extLst>
              <a:ext uri="{FF2B5EF4-FFF2-40B4-BE49-F238E27FC236}">
                <a16:creationId xmlns:a16="http://schemas.microsoft.com/office/drawing/2014/main" id="{A9B0E375-DFCA-4BA3-A208-C4137829C503}"/>
              </a:ext>
            </a:extLst>
          </p:cNvPr>
          <p:cNvCxnSpPr/>
          <p:nvPr/>
        </p:nvCxnSpPr>
        <p:spPr>
          <a:xfrm>
            <a:off x="1111578" y="1134172"/>
            <a:ext cx="520564"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azure-databricks - Microsoft Q&amp;A">
            <a:extLst>
              <a:ext uri="{FF2B5EF4-FFF2-40B4-BE49-F238E27FC236}">
                <a16:creationId xmlns:a16="http://schemas.microsoft.com/office/drawing/2014/main" id="{55794E29-B013-44F4-9621-A27A9434D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464" y="3856864"/>
            <a:ext cx="2625249" cy="26252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zure - Wikipedia">
            <a:extLst>
              <a:ext uri="{FF2B5EF4-FFF2-40B4-BE49-F238E27FC236}">
                <a16:creationId xmlns:a16="http://schemas.microsoft.com/office/drawing/2014/main" id="{B1D1A2C2-18AC-4790-890B-88C8DDC76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504" y="3723508"/>
            <a:ext cx="2625249" cy="262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975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B372A3-DCA5-46AC-A7BE-E2A6806D86A2}"/>
              </a:ext>
            </a:extLst>
          </p:cNvPr>
          <p:cNvPicPr>
            <a:picLocks noChangeAspect="1"/>
          </p:cNvPicPr>
          <p:nvPr/>
        </p:nvPicPr>
        <p:blipFill>
          <a:blip r:embed="rId2"/>
          <a:stretch>
            <a:fillRect/>
          </a:stretch>
        </p:blipFill>
        <p:spPr>
          <a:xfrm>
            <a:off x="1426423" y="592134"/>
            <a:ext cx="9052559" cy="6186596"/>
          </a:xfrm>
          <a:prstGeom prst="rect">
            <a:avLst/>
          </a:prstGeom>
        </p:spPr>
      </p:pic>
      <p:sp>
        <p:nvSpPr>
          <p:cNvPr id="2" name="TextBox 1"/>
          <p:cNvSpPr txBox="1"/>
          <p:nvPr/>
        </p:nvSpPr>
        <p:spPr>
          <a:xfrm>
            <a:off x="384461" y="223026"/>
            <a:ext cx="8818120" cy="369204"/>
          </a:xfrm>
          <a:prstGeom prst="rect">
            <a:avLst/>
          </a:prstGeom>
          <a:noFill/>
        </p:spPr>
        <p:txBody>
          <a:bodyPr wrap="none" rtlCol="0">
            <a:spAutoFit/>
          </a:bodyPr>
          <a:lstStyle/>
          <a:p>
            <a:r>
              <a:rPr lang="en-US" sz="1799" dirty="0"/>
              <a:t>Baseline – it is a code which you want to execute without any optimization technique </a:t>
            </a:r>
            <a:endParaRPr lang="en-IN" sz="1799" dirty="0"/>
          </a:p>
        </p:txBody>
      </p:sp>
    </p:spTree>
    <p:extLst>
      <p:ext uri="{BB962C8B-B14F-4D97-AF65-F5344CB8AC3E}">
        <p14:creationId xmlns:p14="http://schemas.microsoft.com/office/powerpoint/2010/main" val="25856313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8E67D8-5DA7-4791-A158-1B1D89572188}"/>
              </a:ext>
            </a:extLst>
          </p:cNvPr>
          <p:cNvPicPr>
            <a:picLocks noChangeAspect="1"/>
          </p:cNvPicPr>
          <p:nvPr/>
        </p:nvPicPr>
        <p:blipFill>
          <a:blip r:embed="rId2"/>
          <a:stretch>
            <a:fillRect/>
          </a:stretch>
        </p:blipFill>
        <p:spPr>
          <a:xfrm>
            <a:off x="333287" y="1564939"/>
            <a:ext cx="11662547" cy="4958908"/>
          </a:xfrm>
          <a:prstGeom prst="rect">
            <a:avLst/>
          </a:prstGeom>
        </p:spPr>
      </p:pic>
      <p:sp>
        <p:nvSpPr>
          <p:cNvPr id="8" name="TextBox 7">
            <a:extLst>
              <a:ext uri="{FF2B5EF4-FFF2-40B4-BE49-F238E27FC236}">
                <a16:creationId xmlns:a16="http://schemas.microsoft.com/office/drawing/2014/main" id="{A2E16535-9DCB-4006-A8B0-1E0900858A39}"/>
              </a:ext>
            </a:extLst>
          </p:cNvPr>
          <p:cNvSpPr txBox="1"/>
          <p:nvPr/>
        </p:nvSpPr>
        <p:spPr>
          <a:xfrm>
            <a:off x="333287" y="149535"/>
            <a:ext cx="11631694" cy="1384377"/>
          </a:xfrm>
          <a:prstGeom prst="rect">
            <a:avLst/>
          </a:prstGeom>
          <a:noFill/>
        </p:spPr>
        <p:txBody>
          <a:bodyPr wrap="none" rtlCol="0">
            <a:spAutoFit/>
          </a:bodyPr>
          <a:lstStyle/>
          <a:p>
            <a:r>
              <a:rPr lang="en-US" sz="1799" b="1" dirty="0"/>
              <a:t>Event timeline  of the tasks </a:t>
            </a:r>
            <a:r>
              <a:rPr lang="en-US" sz="1799" dirty="0"/>
              <a:t>: </a:t>
            </a:r>
          </a:p>
          <a:p>
            <a:r>
              <a:rPr lang="en-US" sz="1600" dirty="0"/>
              <a:t>It represents the distribution of records across the partitions. If you look at the vertical highlighted red area</a:t>
            </a:r>
            <a:r>
              <a:rPr lang="en-US" sz="1799" dirty="0"/>
              <a:t>, </a:t>
            </a:r>
          </a:p>
          <a:p>
            <a:r>
              <a:rPr lang="en-US" sz="1600" dirty="0"/>
              <a:t>Task assigned to partition with </a:t>
            </a:r>
            <a:r>
              <a:rPr lang="en-US" sz="1600" dirty="0">
                <a:solidFill>
                  <a:srgbClr val="FF0000"/>
                </a:solidFill>
              </a:rPr>
              <a:t>zero record</a:t>
            </a:r>
            <a:r>
              <a:rPr lang="en-US" sz="1600" dirty="0"/>
              <a:t>, literally we have empty partitions or very small partition and </a:t>
            </a:r>
          </a:p>
          <a:p>
            <a:r>
              <a:rPr lang="en-US" sz="1600" dirty="0"/>
              <a:t>horizontally area : they are massive in terms of time they are taking. We can pretty much assert that these are taking long times</a:t>
            </a:r>
          </a:p>
          <a:p>
            <a:r>
              <a:rPr lang="en-US" sz="1600" dirty="0"/>
              <a:t>These are the task for partition for which there is a large skew.</a:t>
            </a:r>
          </a:p>
        </p:txBody>
      </p:sp>
    </p:spTree>
    <p:extLst>
      <p:ext uri="{BB962C8B-B14F-4D97-AF65-F5344CB8AC3E}">
        <p14:creationId xmlns:p14="http://schemas.microsoft.com/office/powerpoint/2010/main" val="2819147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A2475A-D571-4395-B946-C2A3AF1FFDC0}"/>
              </a:ext>
            </a:extLst>
          </p:cNvPr>
          <p:cNvPicPr>
            <a:picLocks noChangeAspect="1"/>
          </p:cNvPicPr>
          <p:nvPr/>
        </p:nvPicPr>
        <p:blipFill>
          <a:blip r:embed="rId2"/>
          <a:stretch>
            <a:fillRect/>
          </a:stretch>
        </p:blipFill>
        <p:spPr>
          <a:xfrm>
            <a:off x="380900" y="1848112"/>
            <a:ext cx="11617455" cy="4013191"/>
          </a:xfrm>
          <a:prstGeom prst="rect">
            <a:avLst/>
          </a:prstGeom>
        </p:spPr>
      </p:pic>
      <p:sp>
        <p:nvSpPr>
          <p:cNvPr id="6" name="TextBox 5">
            <a:extLst>
              <a:ext uri="{FF2B5EF4-FFF2-40B4-BE49-F238E27FC236}">
                <a16:creationId xmlns:a16="http://schemas.microsoft.com/office/drawing/2014/main" id="{37A11022-6AAC-4EAE-94F3-A6B8EB0A14A6}"/>
              </a:ext>
            </a:extLst>
          </p:cNvPr>
          <p:cNvSpPr txBox="1"/>
          <p:nvPr/>
        </p:nvSpPr>
        <p:spPr>
          <a:xfrm>
            <a:off x="380900" y="1160059"/>
            <a:ext cx="10445596" cy="646074"/>
          </a:xfrm>
          <a:prstGeom prst="rect">
            <a:avLst/>
          </a:prstGeom>
          <a:noFill/>
        </p:spPr>
        <p:txBody>
          <a:bodyPr wrap="square" rtlCol="0">
            <a:spAutoFit/>
          </a:bodyPr>
          <a:lstStyle/>
          <a:p>
            <a:r>
              <a:rPr lang="en-US" sz="1799" dirty="0"/>
              <a:t>If we look at the 25 and 50th percentile, partition is almost empty and if u look at the max the partition size is too huge</a:t>
            </a:r>
          </a:p>
        </p:txBody>
      </p:sp>
      <p:sp>
        <p:nvSpPr>
          <p:cNvPr id="2" name="TextBox 1"/>
          <p:cNvSpPr txBox="1"/>
          <p:nvPr/>
        </p:nvSpPr>
        <p:spPr>
          <a:xfrm>
            <a:off x="380900" y="385354"/>
            <a:ext cx="2055349" cy="369108"/>
          </a:xfrm>
          <a:prstGeom prst="rect">
            <a:avLst/>
          </a:prstGeom>
          <a:noFill/>
        </p:spPr>
        <p:txBody>
          <a:bodyPr wrap="none" rtlCol="0">
            <a:spAutoFit/>
          </a:bodyPr>
          <a:lstStyle/>
          <a:p>
            <a:r>
              <a:rPr lang="en-US" sz="1799" b="1" dirty="0"/>
              <a:t>Summary Metric:</a:t>
            </a:r>
            <a:endParaRPr lang="en-IN" sz="1799" b="1" dirty="0"/>
          </a:p>
        </p:txBody>
      </p:sp>
    </p:spTree>
    <p:extLst>
      <p:ext uri="{BB962C8B-B14F-4D97-AF65-F5344CB8AC3E}">
        <p14:creationId xmlns:p14="http://schemas.microsoft.com/office/powerpoint/2010/main" val="4021270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B092EA-1867-46AF-A952-D2AEF61B4C02}"/>
              </a:ext>
            </a:extLst>
          </p:cNvPr>
          <p:cNvPicPr>
            <a:picLocks noChangeAspect="1"/>
          </p:cNvPicPr>
          <p:nvPr/>
        </p:nvPicPr>
        <p:blipFill>
          <a:blip r:embed="rId2"/>
          <a:stretch>
            <a:fillRect/>
          </a:stretch>
        </p:blipFill>
        <p:spPr>
          <a:xfrm>
            <a:off x="255549" y="1868700"/>
            <a:ext cx="11455591" cy="3296916"/>
          </a:xfrm>
          <a:prstGeom prst="rect">
            <a:avLst/>
          </a:prstGeom>
        </p:spPr>
      </p:pic>
      <p:sp>
        <p:nvSpPr>
          <p:cNvPr id="6" name="TextBox 5">
            <a:extLst>
              <a:ext uri="{FF2B5EF4-FFF2-40B4-BE49-F238E27FC236}">
                <a16:creationId xmlns:a16="http://schemas.microsoft.com/office/drawing/2014/main" id="{3C2F9A82-02D0-4A9F-BE0B-D2F9790F39CE}"/>
              </a:ext>
            </a:extLst>
          </p:cNvPr>
          <p:cNvSpPr txBox="1"/>
          <p:nvPr/>
        </p:nvSpPr>
        <p:spPr>
          <a:xfrm>
            <a:off x="366616" y="817427"/>
            <a:ext cx="9347945" cy="369108"/>
          </a:xfrm>
          <a:prstGeom prst="rect">
            <a:avLst/>
          </a:prstGeom>
          <a:noFill/>
        </p:spPr>
        <p:txBody>
          <a:bodyPr wrap="none" rtlCol="0">
            <a:spAutoFit/>
          </a:bodyPr>
          <a:lstStyle/>
          <a:p>
            <a:r>
              <a:rPr lang="en-US" sz="1799" b="1" dirty="0"/>
              <a:t>Baseline</a:t>
            </a:r>
            <a:r>
              <a:rPr lang="en-US" sz="1799" dirty="0"/>
              <a:t> : we spilled over 55.9 GB by Executor 1 into disk and 49.9 GB by another executor</a:t>
            </a:r>
          </a:p>
        </p:txBody>
      </p:sp>
    </p:spTree>
    <p:extLst>
      <p:ext uri="{BB962C8B-B14F-4D97-AF65-F5344CB8AC3E}">
        <p14:creationId xmlns:p14="http://schemas.microsoft.com/office/powerpoint/2010/main" val="15135030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1B78-5F08-5BD6-1C6C-6C53E5D1301D}"/>
              </a:ext>
            </a:extLst>
          </p:cNvPr>
          <p:cNvSpPr>
            <a:spLocks noGrp="1"/>
          </p:cNvSpPr>
          <p:nvPr>
            <p:ph type="title"/>
          </p:nvPr>
        </p:nvSpPr>
        <p:spPr/>
        <p:txBody>
          <a:bodyPr/>
          <a:lstStyle/>
          <a:p>
            <a:r>
              <a:rPr lang="en-IN" dirty="0"/>
              <a:t>There are 2 ways to optimize </a:t>
            </a:r>
          </a:p>
        </p:txBody>
      </p:sp>
      <p:sp>
        <p:nvSpPr>
          <p:cNvPr id="3" name="Content Placeholder 2">
            <a:extLst>
              <a:ext uri="{FF2B5EF4-FFF2-40B4-BE49-F238E27FC236}">
                <a16:creationId xmlns:a16="http://schemas.microsoft.com/office/drawing/2014/main" id="{79DE7D66-5827-E531-9FDB-CADCF6D5F249}"/>
              </a:ext>
            </a:extLst>
          </p:cNvPr>
          <p:cNvSpPr>
            <a:spLocks noGrp="1"/>
          </p:cNvSpPr>
          <p:nvPr>
            <p:ph idx="1"/>
          </p:nvPr>
        </p:nvSpPr>
        <p:spPr>
          <a:xfrm>
            <a:off x="519112" y="1447799"/>
            <a:ext cx="11149013" cy="984885"/>
          </a:xfrm>
        </p:spPr>
        <p:txBody>
          <a:bodyPr/>
          <a:lstStyle/>
          <a:p>
            <a:r>
              <a:rPr lang="en-IN" dirty="0"/>
              <a:t>1 Skew hint</a:t>
            </a:r>
          </a:p>
          <a:p>
            <a:r>
              <a:rPr lang="en-IN" dirty="0"/>
              <a:t>2 Adaptive query execution</a:t>
            </a:r>
          </a:p>
        </p:txBody>
      </p:sp>
    </p:spTree>
    <p:extLst>
      <p:ext uri="{BB962C8B-B14F-4D97-AF65-F5344CB8AC3E}">
        <p14:creationId xmlns:p14="http://schemas.microsoft.com/office/powerpoint/2010/main" val="118019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7A898-11AF-498B-8F01-AD93ACC859A4}"/>
              </a:ext>
            </a:extLst>
          </p:cNvPr>
          <p:cNvPicPr>
            <a:picLocks noChangeAspect="1"/>
          </p:cNvPicPr>
          <p:nvPr/>
        </p:nvPicPr>
        <p:blipFill>
          <a:blip r:embed="rId2"/>
          <a:stretch>
            <a:fillRect/>
          </a:stretch>
        </p:blipFill>
        <p:spPr>
          <a:xfrm>
            <a:off x="171233" y="1276598"/>
            <a:ext cx="9080084" cy="5417992"/>
          </a:xfrm>
          <a:prstGeom prst="rect">
            <a:avLst/>
          </a:prstGeom>
        </p:spPr>
      </p:pic>
      <p:sp>
        <p:nvSpPr>
          <p:cNvPr id="6" name="TextBox 5">
            <a:extLst>
              <a:ext uri="{FF2B5EF4-FFF2-40B4-BE49-F238E27FC236}">
                <a16:creationId xmlns:a16="http://schemas.microsoft.com/office/drawing/2014/main" id="{012A555E-E4E3-4C92-B6ED-A0F8DD1D3F3A}"/>
              </a:ext>
            </a:extLst>
          </p:cNvPr>
          <p:cNvSpPr txBox="1"/>
          <p:nvPr/>
        </p:nvSpPr>
        <p:spPr>
          <a:xfrm>
            <a:off x="171234" y="302576"/>
            <a:ext cx="5734820" cy="922705"/>
          </a:xfrm>
          <a:prstGeom prst="rect">
            <a:avLst/>
          </a:prstGeom>
          <a:noFill/>
        </p:spPr>
        <p:txBody>
          <a:bodyPr wrap="none" rtlCol="0">
            <a:spAutoFit/>
          </a:bodyPr>
          <a:lstStyle/>
          <a:p>
            <a:r>
              <a:rPr lang="en-US" sz="1799" b="1" dirty="0"/>
              <a:t>Optimization 1: skew hint</a:t>
            </a:r>
          </a:p>
          <a:p>
            <a:endParaRPr lang="en-US" sz="1799" dirty="0"/>
          </a:p>
          <a:p>
            <a:r>
              <a:rPr lang="en-US" sz="1799" dirty="0"/>
              <a:t>Here we specify that </a:t>
            </a:r>
            <a:r>
              <a:rPr lang="en-US" sz="1799" b="1" dirty="0" err="1"/>
              <a:t>city_id</a:t>
            </a:r>
            <a:r>
              <a:rPr lang="en-US" sz="1799" dirty="0"/>
              <a:t> is skewed on </a:t>
            </a:r>
            <a:r>
              <a:rPr lang="en-US" sz="1799" dirty="0" err="1"/>
              <a:t>trxDf</a:t>
            </a:r>
            <a:r>
              <a:rPr lang="en-US" sz="1799" dirty="0"/>
              <a:t> dataset</a:t>
            </a:r>
          </a:p>
        </p:txBody>
      </p:sp>
    </p:spTree>
    <p:extLst>
      <p:ext uri="{BB962C8B-B14F-4D97-AF65-F5344CB8AC3E}">
        <p14:creationId xmlns:p14="http://schemas.microsoft.com/office/powerpoint/2010/main" val="36595522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1ECA22-D9D2-4EAA-B573-A88692C29FD2}"/>
              </a:ext>
            </a:extLst>
          </p:cNvPr>
          <p:cNvPicPr>
            <a:picLocks noChangeAspect="1"/>
          </p:cNvPicPr>
          <p:nvPr/>
        </p:nvPicPr>
        <p:blipFill>
          <a:blip r:embed="rId2"/>
          <a:stretch>
            <a:fillRect/>
          </a:stretch>
        </p:blipFill>
        <p:spPr>
          <a:xfrm>
            <a:off x="394522" y="1297291"/>
            <a:ext cx="11479081" cy="5029037"/>
          </a:xfrm>
          <a:prstGeom prst="rect">
            <a:avLst/>
          </a:prstGeom>
        </p:spPr>
      </p:pic>
      <p:sp>
        <p:nvSpPr>
          <p:cNvPr id="6" name="TextBox 5">
            <a:extLst>
              <a:ext uri="{FF2B5EF4-FFF2-40B4-BE49-F238E27FC236}">
                <a16:creationId xmlns:a16="http://schemas.microsoft.com/office/drawing/2014/main" id="{E4540014-098F-4383-97AE-E9D6094101DB}"/>
              </a:ext>
            </a:extLst>
          </p:cNvPr>
          <p:cNvSpPr txBox="1"/>
          <p:nvPr/>
        </p:nvSpPr>
        <p:spPr>
          <a:xfrm>
            <a:off x="455391" y="361592"/>
            <a:ext cx="6881502" cy="369108"/>
          </a:xfrm>
          <a:prstGeom prst="rect">
            <a:avLst/>
          </a:prstGeom>
          <a:noFill/>
        </p:spPr>
        <p:txBody>
          <a:bodyPr wrap="none" rtlCol="0">
            <a:spAutoFit/>
          </a:bodyPr>
          <a:lstStyle/>
          <a:p>
            <a:r>
              <a:rPr lang="en-US" sz="1799" dirty="0"/>
              <a:t>With the help of skew hint tasks are much more evenly distributed</a:t>
            </a:r>
          </a:p>
        </p:txBody>
      </p:sp>
    </p:spTree>
    <p:extLst>
      <p:ext uri="{BB962C8B-B14F-4D97-AF65-F5344CB8AC3E}">
        <p14:creationId xmlns:p14="http://schemas.microsoft.com/office/powerpoint/2010/main" val="4062388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C42DCC-AC90-4FCD-B4DB-37FCBF225799}"/>
              </a:ext>
            </a:extLst>
          </p:cNvPr>
          <p:cNvPicPr>
            <a:picLocks noChangeAspect="1"/>
          </p:cNvPicPr>
          <p:nvPr/>
        </p:nvPicPr>
        <p:blipFill>
          <a:blip r:embed="rId2"/>
          <a:stretch>
            <a:fillRect/>
          </a:stretch>
        </p:blipFill>
        <p:spPr>
          <a:xfrm>
            <a:off x="391316" y="2786566"/>
            <a:ext cx="11103258" cy="3438123"/>
          </a:xfrm>
          <a:prstGeom prst="rect">
            <a:avLst/>
          </a:prstGeom>
        </p:spPr>
      </p:pic>
      <p:sp>
        <p:nvSpPr>
          <p:cNvPr id="4" name="TextBox 3">
            <a:extLst>
              <a:ext uri="{FF2B5EF4-FFF2-40B4-BE49-F238E27FC236}">
                <a16:creationId xmlns:a16="http://schemas.microsoft.com/office/drawing/2014/main" id="{D439A750-5AA0-496D-9AD7-981B658B7122}"/>
              </a:ext>
            </a:extLst>
          </p:cNvPr>
          <p:cNvSpPr txBox="1"/>
          <p:nvPr/>
        </p:nvSpPr>
        <p:spPr>
          <a:xfrm>
            <a:off x="211009" y="1107320"/>
            <a:ext cx="11463872" cy="1200016"/>
          </a:xfrm>
          <a:prstGeom prst="rect">
            <a:avLst/>
          </a:prstGeom>
          <a:noFill/>
        </p:spPr>
        <p:txBody>
          <a:bodyPr wrap="square" rtlCol="0">
            <a:spAutoFit/>
          </a:bodyPr>
          <a:lstStyle/>
          <a:p>
            <a:pPr marL="285664" indent="-285664">
              <a:buFont typeface="Arial" panose="020B0604020202020204" pitchFamily="34" charset="0"/>
              <a:buChar char="•"/>
            </a:pPr>
            <a:r>
              <a:rPr lang="en-US" sz="1799" dirty="0"/>
              <a:t>Though skew hint took much more time to execute compared to baseline, </a:t>
            </a:r>
            <a:r>
              <a:rPr lang="en-US" sz="1799" dirty="0">
                <a:solidFill>
                  <a:srgbClr val="FF0000"/>
                </a:solidFill>
              </a:rPr>
              <a:t>its very healthy </a:t>
            </a:r>
            <a:r>
              <a:rPr lang="en-US" sz="1799" dirty="0"/>
              <a:t>there is a very minimal chances of getting out of memory issue</a:t>
            </a:r>
          </a:p>
          <a:p>
            <a:pPr marL="285664" indent="-285664">
              <a:buFont typeface="Arial" panose="020B0604020202020204" pitchFamily="34" charset="0"/>
              <a:buChar char="•"/>
            </a:pPr>
            <a:r>
              <a:rPr lang="en-US" sz="1799" dirty="0"/>
              <a:t>Skew hint has done a good job in distributing the partition</a:t>
            </a:r>
          </a:p>
          <a:p>
            <a:pPr marL="285664" indent="-285664">
              <a:buFont typeface="Arial" panose="020B0604020202020204" pitchFamily="34" charset="0"/>
              <a:buChar char="•"/>
            </a:pPr>
            <a:r>
              <a:rPr lang="en-US" sz="1799" dirty="0"/>
              <a:t>repartitioning or evenly distribution of data getting performance hit</a:t>
            </a:r>
          </a:p>
        </p:txBody>
      </p:sp>
      <p:sp>
        <p:nvSpPr>
          <p:cNvPr id="7" name="TextBox 6"/>
          <p:cNvSpPr txBox="1"/>
          <p:nvPr/>
        </p:nvSpPr>
        <p:spPr>
          <a:xfrm>
            <a:off x="478439" y="428072"/>
            <a:ext cx="1066040" cy="369108"/>
          </a:xfrm>
          <a:prstGeom prst="rect">
            <a:avLst/>
          </a:prstGeom>
          <a:noFill/>
        </p:spPr>
        <p:txBody>
          <a:bodyPr wrap="none" rtlCol="0">
            <a:spAutoFit/>
          </a:bodyPr>
          <a:lstStyle/>
          <a:p>
            <a:r>
              <a:rPr lang="en-US" sz="1799" b="1" dirty="0"/>
              <a:t>Analysis</a:t>
            </a:r>
            <a:endParaRPr lang="en-IN" sz="1799" b="1" dirty="0"/>
          </a:p>
        </p:txBody>
      </p:sp>
    </p:spTree>
    <p:extLst>
      <p:ext uri="{BB962C8B-B14F-4D97-AF65-F5344CB8AC3E}">
        <p14:creationId xmlns:p14="http://schemas.microsoft.com/office/powerpoint/2010/main" val="22338187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F7566-B802-4293-B18B-B4BFBA2BF5D5}"/>
              </a:ext>
            </a:extLst>
          </p:cNvPr>
          <p:cNvPicPr>
            <a:picLocks noChangeAspect="1"/>
          </p:cNvPicPr>
          <p:nvPr/>
        </p:nvPicPr>
        <p:blipFill>
          <a:blip r:embed="rId2"/>
          <a:stretch>
            <a:fillRect/>
          </a:stretch>
        </p:blipFill>
        <p:spPr>
          <a:xfrm>
            <a:off x="-1" y="1979467"/>
            <a:ext cx="12188825" cy="2899067"/>
          </a:xfrm>
          <a:prstGeom prst="rect">
            <a:avLst/>
          </a:prstGeom>
        </p:spPr>
      </p:pic>
      <p:sp>
        <p:nvSpPr>
          <p:cNvPr id="6" name="TextBox 5">
            <a:extLst>
              <a:ext uri="{FF2B5EF4-FFF2-40B4-BE49-F238E27FC236}">
                <a16:creationId xmlns:a16="http://schemas.microsoft.com/office/drawing/2014/main" id="{E131E66A-F791-4C3F-A187-50D053585DBB}"/>
              </a:ext>
            </a:extLst>
          </p:cNvPr>
          <p:cNvSpPr txBox="1"/>
          <p:nvPr/>
        </p:nvSpPr>
        <p:spPr>
          <a:xfrm>
            <a:off x="297778" y="551507"/>
            <a:ext cx="5279622" cy="369108"/>
          </a:xfrm>
          <a:prstGeom prst="rect">
            <a:avLst/>
          </a:prstGeom>
          <a:noFill/>
        </p:spPr>
        <p:txBody>
          <a:bodyPr wrap="none" rtlCol="0">
            <a:spAutoFit/>
          </a:bodyPr>
          <a:lstStyle/>
          <a:p>
            <a:r>
              <a:rPr lang="en-US" sz="1799" b="1" dirty="0"/>
              <a:t>Skew hint </a:t>
            </a:r>
            <a:r>
              <a:rPr lang="en-US" sz="1799" dirty="0"/>
              <a:t>: it has only 8gb of data going into disk</a:t>
            </a:r>
          </a:p>
        </p:txBody>
      </p:sp>
    </p:spTree>
    <p:extLst>
      <p:ext uri="{BB962C8B-B14F-4D97-AF65-F5344CB8AC3E}">
        <p14:creationId xmlns:p14="http://schemas.microsoft.com/office/powerpoint/2010/main" val="16903858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E5DB02-70AA-4F92-9CE3-A2B78E90672B}"/>
              </a:ext>
            </a:extLst>
          </p:cNvPr>
          <p:cNvSpPr txBox="1"/>
          <p:nvPr/>
        </p:nvSpPr>
        <p:spPr>
          <a:xfrm>
            <a:off x="446924" y="426736"/>
            <a:ext cx="5991426" cy="645906"/>
          </a:xfrm>
          <a:prstGeom prst="rect">
            <a:avLst/>
          </a:prstGeom>
          <a:noFill/>
        </p:spPr>
        <p:txBody>
          <a:bodyPr wrap="none" rtlCol="0">
            <a:spAutoFit/>
          </a:bodyPr>
          <a:lstStyle/>
          <a:p>
            <a:r>
              <a:rPr lang="en-US" sz="1799" b="1" dirty="0"/>
              <a:t>Let's compare baseline with </a:t>
            </a:r>
            <a:r>
              <a:rPr lang="en-US" sz="1799" b="1" dirty="0">
                <a:solidFill>
                  <a:srgbClr val="FF0000"/>
                </a:solidFill>
              </a:rPr>
              <a:t>adaptive query execution</a:t>
            </a:r>
          </a:p>
          <a:p>
            <a:endParaRPr lang="en-US" sz="1799" b="1" dirty="0"/>
          </a:p>
        </p:txBody>
      </p:sp>
      <p:pic>
        <p:nvPicPr>
          <p:cNvPr id="6" name="Picture 5">
            <a:extLst>
              <a:ext uri="{FF2B5EF4-FFF2-40B4-BE49-F238E27FC236}">
                <a16:creationId xmlns:a16="http://schemas.microsoft.com/office/drawing/2014/main" id="{C9F8E153-BC29-4E73-9895-A6C1F4DFAC91}"/>
              </a:ext>
            </a:extLst>
          </p:cNvPr>
          <p:cNvPicPr>
            <a:picLocks noChangeAspect="1"/>
          </p:cNvPicPr>
          <p:nvPr/>
        </p:nvPicPr>
        <p:blipFill rotWithShape="1">
          <a:blip r:embed="rId2"/>
          <a:srcRect r="24306"/>
          <a:stretch/>
        </p:blipFill>
        <p:spPr>
          <a:xfrm>
            <a:off x="328051" y="840264"/>
            <a:ext cx="10699613" cy="5591000"/>
          </a:xfrm>
          <a:prstGeom prst="rect">
            <a:avLst/>
          </a:prstGeom>
        </p:spPr>
      </p:pic>
    </p:spTree>
    <p:extLst>
      <p:ext uri="{BB962C8B-B14F-4D97-AF65-F5344CB8AC3E}">
        <p14:creationId xmlns:p14="http://schemas.microsoft.com/office/powerpoint/2010/main" val="250359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a:solidFill>
                  <a:schemeClr val="tx1">
                    <a:lumMod val="75000"/>
                    <a:lumOff val="25000"/>
                  </a:schemeClr>
                </a:solidFill>
              </a:rPr>
              <a:t>Building </a:t>
            </a:r>
            <a:r>
              <a:rPr lang="en-US" sz="4000" b="1" dirty="0">
                <a:solidFill>
                  <a:schemeClr val="tx1">
                    <a:lumMod val="75000"/>
                    <a:lumOff val="25000"/>
                  </a:schemeClr>
                </a:solidFill>
              </a:rPr>
              <a:t>Blocks</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A71268-56FD-487C-B285-7DE76EB71E00}"/>
              </a:ext>
            </a:extLst>
          </p:cNvPr>
          <p:cNvSpPr txBox="1"/>
          <p:nvPr/>
        </p:nvSpPr>
        <p:spPr>
          <a:xfrm>
            <a:off x="886967" y="1197864"/>
            <a:ext cx="9281161" cy="2655342"/>
          </a:xfrm>
          <a:prstGeom prst="rect">
            <a:avLst/>
          </a:prstGeom>
          <a:noFill/>
        </p:spPr>
        <p:txBody>
          <a:bodyPr wrap="square" lIns="0" tIns="0" rIns="0" bIns="0" rtlCol="0">
            <a:spAutoFit/>
          </a:bodyPr>
          <a:lstStyle/>
          <a:p>
            <a:pPr marL="457200" indent="-457200">
              <a:lnSpc>
                <a:spcPct val="150000"/>
              </a:lnSpc>
              <a:buFont typeface="+mj-lt"/>
              <a:buAutoNum type="arabicPeriod"/>
            </a:pPr>
            <a:r>
              <a:rPr lang="en-US" sz="4000" b="1" i="0" dirty="0">
                <a:solidFill>
                  <a:srgbClr val="171717"/>
                </a:solidFill>
                <a:effectLst/>
                <a:latin typeface="Segoe UI" panose="020B0502040204020203" pitchFamily="34" charset="0"/>
              </a:rPr>
              <a:t>Skew</a:t>
            </a:r>
          </a:p>
          <a:p>
            <a:pPr marL="457200" indent="-457200">
              <a:lnSpc>
                <a:spcPct val="150000"/>
              </a:lnSpc>
              <a:buFont typeface="+mj-lt"/>
              <a:buAutoNum type="arabicPeriod"/>
            </a:pPr>
            <a:r>
              <a:rPr lang="en-US" sz="4000" b="1" dirty="0">
                <a:solidFill>
                  <a:srgbClr val="171717"/>
                </a:solidFill>
                <a:latin typeface="Segoe UI" panose="020B0502040204020203" pitchFamily="34" charset="0"/>
                <a:cs typeface="Segoe UI" panose="020B0502040204020203" pitchFamily="34" charset="0"/>
              </a:rPr>
              <a:t>Spill</a:t>
            </a:r>
          </a:p>
          <a:p>
            <a:pPr marL="457200" indent="-457200">
              <a:lnSpc>
                <a:spcPct val="150000"/>
              </a:lnSpc>
              <a:buFont typeface="+mj-lt"/>
              <a:buAutoNum type="arabicPeriod"/>
            </a:pPr>
            <a:r>
              <a:rPr lang="en-US" sz="4000" b="1" dirty="0">
                <a:solidFill>
                  <a:srgbClr val="171717"/>
                </a:solidFill>
                <a:latin typeface="Segoe UI" panose="020B0502040204020203" pitchFamily="34" charset="0"/>
                <a:cs typeface="Segoe UI" panose="020B0502040204020203" pitchFamily="34" charset="0"/>
              </a:rPr>
              <a:t>Shuffle</a:t>
            </a:r>
            <a:endParaRPr lang="en-IN" sz="4000" dirty="0">
              <a:gradFill>
                <a:gsLst>
                  <a:gs pos="0">
                    <a:schemeClr val="tx1">
                      <a:lumMod val="75000"/>
                      <a:lumOff val="25000"/>
                    </a:schemeClr>
                  </a:gs>
                  <a:gs pos="80000">
                    <a:schemeClr val="tx1">
                      <a:lumMod val="65000"/>
                      <a:lumOff val="35000"/>
                    </a:schemeClr>
                  </a:gs>
                </a:gsLst>
                <a:lin ang="162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71538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2A5DDC-823C-4FE5-811B-58ECA5EBF631}"/>
              </a:ext>
            </a:extLst>
          </p:cNvPr>
          <p:cNvPicPr>
            <a:picLocks noChangeAspect="1"/>
          </p:cNvPicPr>
          <p:nvPr/>
        </p:nvPicPr>
        <p:blipFill>
          <a:blip r:embed="rId2"/>
          <a:stretch>
            <a:fillRect/>
          </a:stretch>
        </p:blipFill>
        <p:spPr>
          <a:xfrm>
            <a:off x="102523" y="494813"/>
            <a:ext cx="11866973" cy="2651733"/>
          </a:xfrm>
          <a:prstGeom prst="rect">
            <a:avLst/>
          </a:prstGeom>
        </p:spPr>
      </p:pic>
      <p:sp>
        <p:nvSpPr>
          <p:cNvPr id="6" name="TextBox 5">
            <a:extLst>
              <a:ext uri="{FF2B5EF4-FFF2-40B4-BE49-F238E27FC236}">
                <a16:creationId xmlns:a16="http://schemas.microsoft.com/office/drawing/2014/main" id="{1F698F0D-E776-4906-B201-0E1937B7DF13}"/>
              </a:ext>
            </a:extLst>
          </p:cNvPr>
          <p:cNvSpPr txBox="1"/>
          <p:nvPr/>
        </p:nvSpPr>
        <p:spPr>
          <a:xfrm>
            <a:off x="102523" y="125576"/>
            <a:ext cx="4551150" cy="369108"/>
          </a:xfrm>
          <a:prstGeom prst="rect">
            <a:avLst/>
          </a:prstGeom>
          <a:noFill/>
        </p:spPr>
        <p:txBody>
          <a:bodyPr wrap="none" rtlCol="0">
            <a:spAutoFit/>
          </a:bodyPr>
          <a:lstStyle/>
          <a:p>
            <a:r>
              <a:rPr lang="en-US" sz="1799" dirty="0"/>
              <a:t>Here partitions are really evenly distributed</a:t>
            </a:r>
          </a:p>
        </p:txBody>
      </p:sp>
      <p:pic>
        <p:nvPicPr>
          <p:cNvPr id="3" name="Picture 2"/>
          <p:cNvPicPr>
            <a:picLocks noChangeAspect="1"/>
          </p:cNvPicPr>
          <p:nvPr/>
        </p:nvPicPr>
        <p:blipFill>
          <a:blip r:embed="rId3"/>
          <a:stretch>
            <a:fillRect/>
          </a:stretch>
        </p:blipFill>
        <p:spPr>
          <a:xfrm>
            <a:off x="225941" y="3922648"/>
            <a:ext cx="11647591" cy="1390016"/>
          </a:xfrm>
          <a:prstGeom prst="rect">
            <a:avLst/>
          </a:prstGeom>
        </p:spPr>
      </p:pic>
    </p:spTree>
    <p:extLst>
      <p:ext uri="{BB962C8B-B14F-4D97-AF65-F5344CB8AC3E}">
        <p14:creationId xmlns:p14="http://schemas.microsoft.com/office/powerpoint/2010/main" val="1535636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Spill?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C59486D-C94F-9B3E-203B-325FE6FC1973}"/>
              </a:ext>
            </a:extLst>
          </p:cNvPr>
          <p:cNvSpPr/>
          <p:nvPr/>
        </p:nvSpPr>
        <p:spPr>
          <a:xfrm>
            <a:off x="641625" y="1093942"/>
            <a:ext cx="10539813" cy="163121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FF0000"/>
                </a:solidFill>
              </a:rPr>
              <a:t>Spill is the term used to refer to the act of moving an RDD from RAM to disk, and later back into RAM again</a:t>
            </a:r>
          </a:p>
          <a:p>
            <a:pPr marL="285750" indent="-285750">
              <a:buFont typeface="Arial" panose="020B0604020202020204" pitchFamily="34" charset="0"/>
              <a:buChar char="•"/>
            </a:pPr>
            <a:r>
              <a:rPr lang="en-IN" sz="2000" dirty="0"/>
              <a:t>This occurs when a given partition is simply too large to fit into RAM</a:t>
            </a:r>
          </a:p>
          <a:p>
            <a:pPr marL="285750" indent="-285750">
              <a:buFont typeface="Arial" panose="020B0604020202020204" pitchFamily="34" charset="0"/>
              <a:buChar char="•"/>
            </a:pPr>
            <a:r>
              <a:rPr lang="en-IN" sz="2000" dirty="0"/>
              <a:t>In this case, Spark is forced into expensive disk reads and writes to free up local RAM</a:t>
            </a:r>
          </a:p>
          <a:p>
            <a:pPr marL="285750" indent="-285750">
              <a:buFont typeface="Arial" panose="020B0604020202020204" pitchFamily="34" charset="0"/>
              <a:buChar char="•"/>
            </a:pPr>
            <a:endParaRPr lang="en-IN" sz="2000" dirty="0"/>
          </a:p>
        </p:txBody>
      </p:sp>
      <p:sp>
        <p:nvSpPr>
          <p:cNvPr id="7" name="TextBox 6">
            <a:extLst>
              <a:ext uri="{FF2B5EF4-FFF2-40B4-BE49-F238E27FC236}">
                <a16:creationId xmlns:a16="http://schemas.microsoft.com/office/drawing/2014/main" id="{A72030F2-663D-13CB-F6AA-813067BE9D43}"/>
              </a:ext>
            </a:extLst>
          </p:cNvPr>
          <p:cNvSpPr txBox="1"/>
          <p:nvPr/>
        </p:nvSpPr>
        <p:spPr>
          <a:xfrm>
            <a:off x="641625" y="2725158"/>
            <a:ext cx="11183503" cy="1938992"/>
          </a:xfrm>
          <a:prstGeom prst="rect">
            <a:avLst/>
          </a:prstGeom>
          <a:noFill/>
        </p:spPr>
        <p:txBody>
          <a:bodyPr wrap="square" rtlCol="0">
            <a:spAutoFit/>
          </a:bodyPr>
          <a:lstStyle/>
          <a:p>
            <a:r>
              <a:rPr lang="en-US" sz="2000" dirty="0"/>
              <a:t>Common causes for spill problem:</a:t>
            </a:r>
          </a:p>
          <a:p>
            <a:pPr marL="285750" indent="-285750">
              <a:buFont typeface="Arial" panose="020B0604020202020204" pitchFamily="34" charset="0"/>
              <a:buChar char="•"/>
            </a:pPr>
            <a:r>
              <a:rPr lang="en-IN" sz="2000" dirty="0"/>
              <a:t>Set spark.sql.files.maxPartitionBytes to high (default is 128 MB)</a:t>
            </a:r>
          </a:p>
          <a:p>
            <a:pPr marL="285750" indent="-285750">
              <a:buFont typeface="Arial" panose="020B0604020202020204" pitchFamily="34" charset="0"/>
              <a:buChar char="•"/>
            </a:pPr>
            <a:r>
              <a:rPr lang="en-IN" sz="2000" dirty="0"/>
              <a:t>The explode() of even a small array </a:t>
            </a:r>
          </a:p>
          <a:p>
            <a:pPr marL="285750" indent="-285750">
              <a:buFont typeface="Arial" panose="020B0604020202020204" pitchFamily="34" charset="0"/>
              <a:buChar char="•"/>
            </a:pPr>
            <a:r>
              <a:rPr lang="en-IN" sz="2000" dirty="0"/>
              <a:t>The join() or crossJoin() of two tables creates very large partitions</a:t>
            </a:r>
          </a:p>
          <a:p>
            <a:pPr marL="285750" indent="-285750">
              <a:buFont typeface="Arial" panose="020B0604020202020204" pitchFamily="34" charset="0"/>
              <a:buChar char="•"/>
            </a:pPr>
            <a:r>
              <a:rPr lang="en-IN" sz="2000" dirty="0"/>
              <a:t>Aggregating results by a skewed feature can cause single partition to blow beyond what the executor is capable of handling </a:t>
            </a:r>
          </a:p>
        </p:txBody>
      </p:sp>
    </p:spTree>
    <p:extLst>
      <p:ext uri="{BB962C8B-B14F-4D97-AF65-F5344CB8AC3E}">
        <p14:creationId xmlns:p14="http://schemas.microsoft.com/office/powerpoint/2010/main" val="21792167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0230" y="399374"/>
            <a:ext cx="5175390" cy="369108"/>
          </a:xfrm>
          <a:prstGeom prst="rect">
            <a:avLst/>
          </a:prstGeom>
        </p:spPr>
        <p:txBody>
          <a:bodyPr wrap="none">
            <a:spAutoFit/>
          </a:bodyPr>
          <a:lstStyle/>
          <a:p>
            <a:r>
              <a:rPr lang="en-IN" sz="1799" dirty="0"/>
              <a:t>In the Spark UI, spill is represented by two values:</a:t>
            </a:r>
          </a:p>
        </p:txBody>
      </p:sp>
      <p:sp>
        <p:nvSpPr>
          <p:cNvPr id="7" name="Rectangle 6"/>
          <p:cNvSpPr/>
          <p:nvPr/>
        </p:nvSpPr>
        <p:spPr>
          <a:xfrm>
            <a:off x="449961" y="1175073"/>
            <a:ext cx="9802321" cy="645906"/>
          </a:xfrm>
          <a:prstGeom prst="rect">
            <a:avLst/>
          </a:prstGeom>
        </p:spPr>
        <p:txBody>
          <a:bodyPr wrap="square">
            <a:spAutoFit/>
          </a:bodyPr>
          <a:lstStyle/>
          <a:p>
            <a:r>
              <a:rPr lang="en-IN" sz="1799" dirty="0"/>
              <a:t>● </a:t>
            </a:r>
            <a:r>
              <a:rPr lang="en-IN" sz="1799" b="1" dirty="0"/>
              <a:t>Spill (Memory): </a:t>
            </a:r>
            <a:r>
              <a:rPr lang="en-IN" sz="1799" dirty="0"/>
              <a:t>For the partition that was spilled, this is the size of that data as it existed in memory</a:t>
            </a:r>
          </a:p>
        </p:txBody>
      </p:sp>
      <p:sp>
        <p:nvSpPr>
          <p:cNvPr id="9" name="Rectangle 8"/>
          <p:cNvSpPr/>
          <p:nvPr/>
        </p:nvSpPr>
        <p:spPr>
          <a:xfrm>
            <a:off x="449961" y="1815840"/>
            <a:ext cx="9981737" cy="645906"/>
          </a:xfrm>
          <a:prstGeom prst="rect">
            <a:avLst/>
          </a:prstGeom>
        </p:spPr>
        <p:txBody>
          <a:bodyPr wrap="square">
            <a:spAutoFit/>
          </a:bodyPr>
          <a:lstStyle/>
          <a:p>
            <a:r>
              <a:rPr lang="en-IN" sz="1799" dirty="0"/>
              <a:t>● </a:t>
            </a:r>
            <a:r>
              <a:rPr lang="en-IN" sz="1799" b="1" dirty="0"/>
              <a:t>Spill (Disk): </a:t>
            </a:r>
            <a:r>
              <a:rPr lang="en-IN" sz="1799" dirty="0"/>
              <a:t>Likewise, for the partition that was spilled, this is the size of the data as it existed on disk</a:t>
            </a:r>
          </a:p>
        </p:txBody>
      </p:sp>
      <p:sp>
        <p:nvSpPr>
          <p:cNvPr id="10" name="Rectangle 9"/>
          <p:cNvSpPr/>
          <p:nvPr/>
        </p:nvSpPr>
        <p:spPr>
          <a:xfrm>
            <a:off x="552484" y="2591539"/>
            <a:ext cx="10853181" cy="646163"/>
          </a:xfrm>
          <a:prstGeom prst="rect">
            <a:avLst/>
          </a:prstGeom>
        </p:spPr>
        <p:txBody>
          <a:bodyPr wrap="square">
            <a:spAutoFit/>
          </a:bodyPr>
          <a:lstStyle/>
          <a:p>
            <a:r>
              <a:rPr lang="en-IN" sz="1799" b="1" dirty="0"/>
              <a:t>The size on disk will always be smaller due to the natural compression gained in the act of serializing that data before writing it to disk</a:t>
            </a:r>
          </a:p>
        </p:txBody>
      </p:sp>
      <p:pic>
        <p:nvPicPr>
          <p:cNvPr id="11" name="Picture 10">
            <a:extLst>
              <a:ext uri="{FF2B5EF4-FFF2-40B4-BE49-F238E27FC236}">
                <a16:creationId xmlns:a16="http://schemas.microsoft.com/office/drawing/2014/main" id="{F6B092EA-1867-46AF-A952-D2AEF61B4C02}"/>
              </a:ext>
            </a:extLst>
          </p:cNvPr>
          <p:cNvPicPr>
            <a:picLocks noChangeAspect="1"/>
          </p:cNvPicPr>
          <p:nvPr/>
        </p:nvPicPr>
        <p:blipFill>
          <a:blip r:embed="rId2"/>
          <a:stretch>
            <a:fillRect/>
          </a:stretch>
        </p:blipFill>
        <p:spPr>
          <a:xfrm>
            <a:off x="251279" y="3418321"/>
            <a:ext cx="11455591" cy="3136533"/>
          </a:xfrm>
          <a:prstGeom prst="rect">
            <a:avLst/>
          </a:prstGeom>
        </p:spPr>
      </p:pic>
      <p:sp>
        <p:nvSpPr>
          <p:cNvPr id="12" name="TextBox 11"/>
          <p:cNvSpPr txBox="1"/>
          <p:nvPr/>
        </p:nvSpPr>
        <p:spPr>
          <a:xfrm>
            <a:off x="9534622" y="5214236"/>
            <a:ext cx="1990652" cy="369108"/>
          </a:xfrm>
          <a:prstGeom prst="rect">
            <a:avLst/>
          </a:prstGeom>
          <a:noFill/>
          <a:ln w="19050">
            <a:solidFill>
              <a:srgbClr val="FF0000"/>
            </a:solidFill>
          </a:ln>
        </p:spPr>
        <p:txBody>
          <a:bodyPr wrap="square" rtlCol="0">
            <a:spAutoFit/>
          </a:bodyPr>
          <a:lstStyle/>
          <a:p>
            <a:endParaRPr lang="en-IN" sz="1799" dirty="0"/>
          </a:p>
        </p:txBody>
      </p:sp>
    </p:spTree>
    <p:extLst>
      <p:ext uri="{BB962C8B-B14F-4D97-AF65-F5344CB8AC3E}">
        <p14:creationId xmlns:p14="http://schemas.microsoft.com/office/powerpoint/2010/main" val="5856288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329" y="361667"/>
            <a:ext cx="11280359" cy="646163"/>
          </a:xfrm>
          <a:prstGeom prst="rect">
            <a:avLst/>
          </a:prstGeom>
        </p:spPr>
        <p:txBody>
          <a:bodyPr wrap="square">
            <a:spAutoFit/>
          </a:bodyPr>
          <a:lstStyle/>
          <a:p>
            <a:r>
              <a:rPr lang="en-IN" sz="1799" dirty="0"/>
              <a:t>● When no spill is present, the corresponding columns don’t even appear in the Spark UI - that means if the column is there, there is spill somewhere</a:t>
            </a:r>
          </a:p>
        </p:txBody>
      </p:sp>
      <p:sp>
        <p:nvSpPr>
          <p:cNvPr id="5" name="Rectangle 4"/>
          <p:cNvSpPr/>
          <p:nvPr/>
        </p:nvSpPr>
        <p:spPr>
          <a:xfrm>
            <a:off x="424329" y="1544212"/>
            <a:ext cx="3747679" cy="369108"/>
          </a:xfrm>
          <a:prstGeom prst="rect">
            <a:avLst/>
          </a:prstGeom>
        </p:spPr>
        <p:txBody>
          <a:bodyPr wrap="none">
            <a:spAutoFit/>
          </a:bodyPr>
          <a:lstStyle/>
          <a:p>
            <a:r>
              <a:rPr lang="en-IN" sz="1799" b="1" dirty="0"/>
              <a:t>Identify spills using Spill Listener</a:t>
            </a:r>
          </a:p>
        </p:txBody>
      </p:sp>
      <p:sp>
        <p:nvSpPr>
          <p:cNvPr id="6" name="Rectangle 5"/>
          <p:cNvSpPr/>
          <p:nvPr/>
        </p:nvSpPr>
        <p:spPr>
          <a:xfrm>
            <a:off x="648384" y="2292514"/>
            <a:ext cx="7638877" cy="1199504"/>
          </a:xfrm>
          <a:prstGeom prst="rect">
            <a:avLst/>
          </a:prstGeom>
        </p:spPr>
        <p:txBody>
          <a:bodyPr wrap="square">
            <a:spAutoFit/>
          </a:bodyPr>
          <a:lstStyle/>
          <a:p>
            <a:pPr marL="285664" indent="-285664">
              <a:buFont typeface="Arial" panose="020B0604020202020204" pitchFamily="34" charset="0"/>
              <a:buChar char="•"/>
            </a:pPr>
            <a:r>
              <a:rPr lang="en-IN" sz="1799" dirty="0"/>
              <a:t>The SpillListener is a type of SparkListener and tracks when a stage spills</a:t>
            </a:r>
          </a:p>
          <a:p>
            <a:pPr marL="285664" indent="-285664">
              <a:buFont typeface="Arial" panose="020B0604020202020204" pitchFamily="34" charset="0"/>
              <a:buChar char="•"/>
            </a:pPr>
            <a:r>
              <a:rPr lang="en-IN" sz="1799" dirty="0"/>
              <a:t> Useful to identify spill in a job when you are not looking for it</a:t>
            </a:r>
          </a:p>
          <a:p>
            <a:pPr marL="285664" indent="-285664">
              <a:buFont typeface="Arial" panose="020B0604020202020204" pitchFamily="34" charset="0"/>
              <a:buChar char="•"/>
            </a:pPr>
            <a:r>
              <a:rPr lang="en-US" sz="1799" dirty="0"/>
              <a:t>Spill listner can be used to listen to the job events  that are completed</a:t>
            </a:r>
            <a:endParaRPr lang="en-IN" sz="1799" dirty="0"/>
          </a:p>
        </p:txBody>
      </p:sp>
    </p:spTree>
    <p:extLst>
      <p:ext uri="{BB962C8B-B14F-4D97-AF65-F5344CB8AC3E}">
        <p14:creationId xmlns:p14="http://schemas.microsoft.com/office/powerpoint/2010/main" val="35102603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447" y="761272"/>
            <a:ext cx="11620857" cy="5457347"/>
          </a:xfrm>
          <a:prstGeom prst="rect">
            <a:avLst/>
          </a:prstGeom>
        </p:spPr>
      </p:pic>
      <p:sp>
        <p:nvSpPr>
          <p:cNvPr id="5" name="TextBox 4"/>
          <p:cNvSpPr txBox="1"/>
          <p:nvPr/>
        </p:nvSpPr>
        <p:spPr>
          <a:xfrm>
            <a:off x="232687" y="154677"/>
            <a:ext cx="3124935" cy="369236"/>
          </a:xfrm>
          <a:prstGeom prst="rect">
            <a:avLst/>
          </a:prstGeom>
          <a:noFill/>
        </p:spPr>
        <p:txBody>
          <a:bodyPr wrap="square" rtlCol="0">
            <a:spAutoFit/>
          </a:bodyPr>
          <a:lstStyle/>
          <a:p>
            <a:r>
              <a:rPr lang="en-IN" sz="1799" b="1" dirty="0"/>
              <a:t>Spill Listener </a:t>
            </a:r>
            <a:r>
              <a:rPr lang="en-US" sz="1799" dirty="0"/>
              <a:t>code</a:t>
            </a:r>
            <a:endParaRPr lang="en-IN" sz="1799" dirty="0"/>
          </a:p>
        </p:txBody>
      </p:sp>
    </p:spTree>
    <p:extLst>
      <p:ext uri="{BB962C8B-B14F-4D97-AF65-F5344CB8AC3E}">
        <p14:creationId xmlns:p14="http://schemas.microsoft.com/office/powerpoint/2010/main" val="30190160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610" y="626437"/>
            <a:ext cx="10047237" cy="6130868"/>
          </a:xfrm>
          <a:prstGeom prst="rect">
            <a:avLst/>
          </a:prstGeom>
        </p:spPr>
      </p:pic>
      <p:sp>
        <p:nvSpPr>
          <p:cNvPr id="3" name="TextBox 2"/>
          <p:cNvSpPr txBox="1"/>
          <p:nvPr/>
        </p:nvSpPr>
        <p:spPr>
          <a:xfrm>
            <a:off x="247763" y="103415"/>
            <a:ext cx="2372339" cy="369108"/>
          </a:xfrm>
          <a:prstGeom prst="rect">
            <a:avLst/>
          </a:prstGeom>
          <a:noFill/>
        </p:spPr>
        <p:txBody>
          <a:bodyPr wrap="none" rtlCol="0">
            <a:spAutoFit/>
          </a:bodyPr>
          <a:lstStyle/>
          <a:p>
            <a:r>
              <a:rPr lang="en-US" sz="1799" dirty="0"/>
              <a:t>Order By opearation  </a:t>
            </a:r>
            <a:endParaRPr lang="en-IN" sz="1799" dirty="0"/>
          </a:p>
        </p:txBody>
      </p:sp>
    </p:spTree>
    <p:extLst>
      <p:ext uri="{BB962C8B-B14F-4D97-AF65-F5344CB8AC3E}">
        <p14:creationId xmlns:p14="http://schemas.microsoft.com/office/powerpoint/2010/main" val="4061275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3783" y="129046"/>
            <a:ext cx="10315127" cy="369236"/>
          </a:xfrm>
          <a:prstGeom prst="rect">
            <a:avLst/>
          </a:prstGeom>
          <a:noFill/>
        </p:spPr>
        <p:txBody>
          <a:bodyPr wrap="square" rtlCol="0">
            <a:spAutoFit/>
          </a:bodyPr>
          <a:lstStyle/>
          <a:p>
            <a:r>
              <a:rPr lang="en-US" sz="1799" dirty="0"/>
              <a:t>UNION Operation</a:t>
            </a:r>
          </a:p>
        </p:txBody>
      </p:sp>
      <p:pic>
        <p:nvPicPr>
          <p:cNvPr id="2" name="Picture 1"/>
          <p:cNvPicPr>
            <a:picLocks noChangeAspect="1"/>
          </p:cNvPicPr>
          <p:nvPr/>
        </p:nvPicPr>
        <p:blipFill>
          <a:blip r:embed="rId2"/>
          <a:stretch>
            <a:fillRect/>
          </a:stretch>
        </p:blipFill>
        <p:spPr>
          <a:xfrm>
            <a:off x="362816" y="744569"/>
            <a:ext cx="9137631" cy="5917336"/>
          </a:xfrm>
          <a:prstGeom prst="rect">
            <a:avLst/>
          </a:prstGeom>
        </p:spPr>
      </p:pic>
    </p:spTree>
    <p:extLst>
      <p:ext uri="{BB962C8B-B14F-4D97-AF65-F5344CB8AC3E}">
        <p14:creationId xmlns:p14="http://schemas.microsoft.com/office/powerpoint/2010/main" val="8186681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481" y="274288"/>
            <a:ext cx="2040412" cy="369108"/>
          </a:xfrm>
          <a:prstGeom prst="rect">
            <a:avLst/>
          </a:prstGeom>
          <a:noFill/>
        </p:spPr>
        <p:txBody>
          <a:bodyPr wrap="none" rtlCol="0">
            <a:spAutoFit/>
          </a:bodyPr>
          <a:lstStyle/>
          <a:p>
            <a:r>
              <a:rPr lang="en-US" sz="1799" dirty="0"/>
              <a:t>Explode operation</a:t>
            </a:r>
            <a:endParaRPr lang="en-IN" sz="1799" dirty="0"/>
          </a:p>
        </p:txBody>
      </p:sp>
      <p:pic>
        <p:nvPicPr>
          <p:cNvPr id="5" name="Picture 4"/>
          <p:cNvPicPr>
            <a:picLocks noChangeAspect="1"/>
          </p:cNvPicPr>
          <p:nvPr/>
        </p:nvPicPr>
        <p:blipFill>
          <a:blip r:embed="rId2"/>
          <a:stretch>
            <a:fillRect/>
          </a:stretch>
        </p:blipFill>
        <p:spPr>
          <a:xfrm>
            <a:off x="162329" y="718146"/>
            <a:ext cx="7851539" cy="5904413"/>
          </a:xfrm>
          <a:prstGeom prst="rect">
            <a:avLst/>
          </a:prstGeom>
        </p:spPr>
      </p:pic>
    </p:spTree>
    <p:extLst>
      <p:ext uri="{BB962C8B-B14F-4D97-AF65-F5344CB8AC3E}">
        <p14:creationId xmlns:p14="http://schemas.microsoft.com/office/powerpoint/2010/main" val="13625647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983" y="325548"/>
            <a:ext cx="2918629" cy="369108"/>
          </a:xfrm>
          <a:prstGeom prst="rect">
            <a:avLst/>
          </a:prstGeom>
          <a:noFill/>
        </p:spPr>
        <p:txBody>
          <a:bodyPr wrap="none" rtlCol="0">
            <a:spAutoFit/>
          </a:bodyPr>
          <a:lstStyle/>
          <a:p>
            <a:r>
              <a:rPr lang="en-US" sz="1799" dirty="0"/>
              <a:t>How do we mitigate SPILL?</a:t>
            </a:r>
            <a:endParaRPr lang="en-IN" sz="1799" dirty="0"/>
          </a:p>
        </p:txBody>
      </p:sp>
      <p:sp>
        <p:nvSpPr>
          <p:cNvPr id="5" name="Rectangle 4"/>
          <p:cNvSpPr/>
          <p:nvPr/>
        </p:nvSpPr>
        <p:spPr>
          <a:xfrm>
            <a:off x="486983" y="1046920"/>
            <a:ext cx="8039499" cy="1476943"/>
          </a:xfrm>
          <a:prstGeom prst="rect">
            <a:avLst/>
          </a:prstGeom>
        </p:spPr>
        <p:txBody>
          <a:bodyPr wrap="square">
            <a:spAutoFit/>
          </a:bodyPr>
          <a:lstStyle/>
          <a:p>
            <a:pPr marL="285664" indent="-285664">
              <a:buFont typeface="Arial" panose="020B0604020202020204" pitchFamily="34" charset="0"/>
              <a:buChar char="•"/>
            </a:pPr>
            <a:r>
              <a:rPr lang="en" sz="1799" dirty="0"/>
              <a:t>allocate a cluster with more memory per worker</a:t>
            </a:r>
          </a:p>
          <a:p>
            <a:pPr marL="285664" indent="-285664">
              <a:buFont typeface="Arial" panose="020B0604020202020204" pitchFamily="34" charset="0"/>
              <a:buChar char="•"/>
            </a:pPr>
            <a:r>
              <a:rPr lang="en-IN" sz="1799" dirty="0"/>
              <a:t>Decrease the size of each partition by increasing the number of partitions</a:t>
            </a:r>
          </a:p>
          <a:p>
            <a:pPr marL="869689" lvl="1" indent="-285664">
              <a:buSzPts val="1600"/>
              <a:buFont typeface="Arial" panose="020B0604020202020204" pitchFamily="34" charset="0"/>
              <a:buChar char="•"/>
            </a:pPr>
            <a:r>
              <a:rPr lang="en-IN" sz="1799" dirty="0"/>
              <a:t>By managing </a:t>
            </a:r>
            <a:r>
              <a:rPr lang="en-IN" sz="1799" b="1" dirty="0"/>
              <a:t>spark.sql.shuffle.partitions</a:t>
            </a:r>
          </a:p>
          <a:p>
            <a:pPr marL="869689" lvl="1" indent="-285664">
              <a:buSzPts val="1600"/>
              <a:buFont typeface="Arial" panose="020B0604020202020204" pitchFamily="34" charset="0"/>
              <a:buChar char="•"/>
            </a:pPr>
            <a:r>
              <a:rPr lang="en-IN" sz="1799" dirty="0"/>
              <a:t>By explicitly </a:t>
            </a:r>
            <a:r>
              <a:rPr lang="en-IN" sz="1799" b="1" dirty="0"/>
              <a:t>repartitioning</a:t>
            </a:r>
          </a:p>
          <a:p>
            <a:pPr marL="869689" lvl="1" indent="-285664">
              <a:buSzPts val="1600"/>
              <a:buFont typeface="Arial" panose="020B0604020202020204" pitchFamily="34" charset="0"/>
              <a:buChar char="•"/>
            </a:pPr>
            <a:r>
              <a:rPr lang="en-IN" sz="1799" dirty="0"/>
              <a:t>By managing </a:t>
            </a:r>
            <a:r>
              <a:rPr lang="en-IN" sz="1799" b="1" dirty="0"/>
              <a:t>spark.sql.files.maxPartitionBytes</a:t>
            </a:r>
            <a:endParaRPr lang="en-IN" sz="1799" dirty="0"/>
          </a:p>
        </p:txBody>
      </p:sp>
    </p:spTree>
    <p:extLst>
      <p:ext uri="{BB962C8B-B14F-4D97-AF65-F5344CB8AC3E}">
        <p14:creationId xmlns:p14="http://schemas.microsoft.com/office/powerpoint/2010/main" val="8412507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shuffle?</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BC71E2F-ADE2-1AD1-6397-CCFDC84658DF}"/>
              </a:ext>
            </a:extLst>
          </p:cNvPr>
          <p:cNvSpPr/>
          <p:nvPr/>
        </p:nvSpPr>
        <p:spPr>
          <a:xfrm>
            <a:off x="586230" y="1151213"/>
            <a:ext cx="5575244"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t>Shuffling is a side effect of wide transformation:</a:t>
            </a:r>
          </a:p>
        </p:txBody>
      </p:sp>
      <p:sp>
        <p:nvSpPr>
          <p:cNvPr id="7" name="Rectangle 6">
            <a:extLst>
              <a:ext uri="{FF2B5EF4-FFF2-40B4-BE49-F238E27FC236}">
                <a16:creationId xmlns:a16="http://schemas.microsoft.com/office/drawing/2014/main" id="{DB106B57-42B9-77CD-EE02-FB84D25FCEC5}"/>
              </a:ext>
            </a:extLst>
          </p:cNvPr>
          <p:cNvSpPr/>
          <p:nvPr/>
        </p:nvSpPr>
        <p:spPr>
          <a:xfrm>
            <a:off x="717239" y="1877606"/>
            <a:ext cx="4307333" cy="132343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2000" b="1" dirty="0"/>
              <a:t>join() </a:t>
            </a:r>
          </a:p>
          <a:p>
            <a:pPr marL="285750" indent="-285750">
              <a:buFont typeface="Arial" panose="020B0604020202020204" pitchFamily="34" charset="0"/>
              <a:buChar char="•"/>
            </a:pPr>
            <a:r>
              <a:rPr lang="en-IN" sz="2000" b="1" dirty="0"/>
              <a:t>distinct() </a:t>
            </a:r>
          </a:p>
          <a:p>
            <a:pPr marL="285750" indent="-285750">
              <a:buFont typeface="Arial" panose="020B0604020202020204" pitchFamily="34" charset="0"/>
              <a:buChar char="•"/>
            </a:pPr>
            <a:r>
              <a:rPr lang="en-IN" sz="2000" b="1" dirty="0"/>
              <a:t>groupBy() </a:t>
            </a:r>
          </a:p>
          <a:p>
            <a:pPr marL="285750" indent="-285750">
              <a:buFont typeface="Arial" panose="020B0604020202020204" pitchFamily="34" charset="0"/>
              <a:buChar char="•"/>
            </a:pPr>
            <a:r>
              <a:rPr lang="en-IN" sz="2000" b="1" dirty="0"/>
              <a:t>orderBy() and handful of others</a:t>
            </a:r>
          </a:p>
        </p:txBody>
      </p:sp>
      <p:sp>
        <p:nvSpPr>
          <p:cNvPr id="8" name="Rectangle 7">
            <a:extLst>
              <a:ext uri="{FF2B5EF4-FFF2-40B4-BE49-F238E27FC236}">
                <a16:creationId xmlns:a16="http://schemas.microsoft.com/office/drawing/2014/main" id="{ABADAD81-F7D8-6D1D-0C27-79629C47E76D}"/>
              </a:ext>
            </a:extLst>
          </p:cNvPr>
          <p:cNvSpPr/>
          <p:nvPr/>
        </p:nvSpPr>
        <p:spPr>
          <a:xfrm>
            <a:off x="586230" y="3526943"/>
            <a:ext cx="8435643"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t>These opeartion employs multi-stage process taking the performance hit</a:t>
            </a:r>
          </a:p>
        </p:txBody>
      </p:sp>
    </p:spTree>
    <p:extLst>
      <p:ext uri="{BB962C8B-B14F-4D97-AF65-F5344CB8AC3E}">
        <p14:creationId xmlns:p14="http://schemas.microsoft.com/office/powerpoint/2010/main" val="19074409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Skewed Data?</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BDD8DC-30E7-4AA4-B17A-B88FF89FD7C9}"/>
              </a:ext>
            </a:extLst>
          </p:cNvPr>
          <p:cNvSpPr txBox="1"/>
          <p:nvPr/>
        </p:nvSpPr>
        <p:spPr>
          <a:xfrm>
            <a:off x="605790" y="1004929"/>
            <a:ext cx="11180826" cy="1569660"/>
          </a:xfrm>
          <a:prstGeom prst="rect">
            <a:avLst/>
          </a:prstGeom>
          <a:noFill/>
        </p:spPr>
        <p:txBody>
          <a:bodyPr wrap="square">
            <a:spAutoFit/>
          </a:bodyPr>
          <a:lstStyle/>
          <a:p>
            <a:pPr algn="l"/>
            <a:r>
              <a:rPr lang="en-IN" sz="2400" b="1" dirty="0">
                <a:solidFill>
                  <a:srgbClr val="202124"/>
                </a:solidFill>
                <a:latin typeface="Google Sans Text"/>
              </a:rPr>
              <a:t>Skewness</a:t>
            </a:r>
            <a:r>
              <a:rPr lang="en-IN" sz="2400" dirty="0">
                <a:solidFill>
                  <a:srgbClr val="202124"/>
                </a:solidFill>
                <a:latin typeface="Google Sans Text"/>
              </a:rPr>
              <a:t> is the statistical term, which </a:t>
            </a:r>
            <a:r>
              <a:rPr lang="en-IN" sz="2400" b="1" dirty="0">
                <a:solidFill>
                  <a:srgbClr val="202124"/>
                </a:solidFill>
                <a:latin typeface="Google Sans Text"/>
              </a:rPr>
              <a:t>refers to the value distribution in a given dataset</a:t>
            </a:r>
            <a:r>
              <a:rPr lang="en-IN" sz="2400" dirty="0">
                <a:solidFill>
                  <a:srgbClr val="202124"/>
                </a:solidFill>
                <a:latin typeface="Google Sans Text"/>
              </a:rPr>
              <a:t>. </a:t>
            </a:r>
            <a:r>
              <a:rPr lang="en-IN" sz="2400" dirty="0">
                <a:solidFill>
                  <a:srgbClr val="FF0000"/>
                </a:solidFill>
                <a:latin typeface="Google Sans Text"/>
              </a:rPr>
              <a:t>When we say that there is highly skewed data</a:t>
            </a:r>
            <a:r>
              <a:rPr lang="en-IN" sz="2400" dirty="0">
                <a:solidFill>
                  <a:srgbClr val="202124"/>
                </a:solidFill>
                <a:latin typeface="Google Sans Text"/>
              </a:rPr>
              <a:t>, it means that some column values have more rows and some very few, i.e., the data is not properly/evenly distributed</a:t>
            </a:r>
            <a:endParaRPr lang="en-US" sz="24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0387483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1312" y="892860"/>
            <a:ext cx="9066200" cy="646331"/>
          </a:xfrm>
          <a:prstGeom prst="rect">
            <a:avLst/>
          </a:prstGeom>
        </p:spPr>
        <p:txBody>
          <a:bodyPr wrap="none">
            <a:spAutoFit/>
          </a:bodyPr>
          <a:lstStyle/>
          <a:p>
            <a:r>
              <a:rPr lang="en-IN" sz="3600" b="1" dirty="0"/>
              <a:t>Let’s take a look at how a shuffle works...</a:t>
            </a:r>
          </a:p>
        </p:txBody>
      </p:sp>
    </p:spTree>
    <p:extLst>
      <p:ext uri="{BB962C8B-B14F-4D97-AF65-F5344CB8AC3E}">
        <p14:creationId xmlns:p14="http://schemas.microsoft.com/office/powerpoint/2010/main" val="11991652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3078" y="487522"/>
            <a:ext cx="5387380" cy="369108"/>
          </a:xfrm>
          <a:prstGeom prst="rect">
            <a:avLst/>
          </a:prstGeom>
        </p:spPr>
        <p:txBody>
          <a:bodyPr wrap="none">
            <a:spAutoFit/>
          </a:bodyPr>
          <a:lstStyle/>
          <a:p>
            <a:r>
              <a:rPr lang="en-IN" sz="1799" dirty="0"/>
              <a:t>Step #1: Read in data From source or another stage</a:t>
            </a:r>
          </a:p>
        </p:txBody>
      </p:sp>
      <p:pic>
        <p:nvPicPr>
          <p:cNvPr id="5" name="Picture 4"/>
          <p:cNvPicPr>
            <a:picLocks noChangeAspect="1"/>
          </p:cNvPicPr>
          <p:nvPr/>
        </p:nvPicPr>
        <p:blipFill>
          <a:blip r:embed="rId2"/>
          <a:stretch>
            <a:fillRect/>
          </a:stretch>
        </p:blipFill>
        <p:spPr>
          <a:xfrm>
            <a:off x="1008986" y="1249633"/>
            <a:ext cx="10427159" cy="4751737"/>
          </a:xfrm>
          <a:prstGeom prst="rect">
            <a:avLst/>
          </a:prstGeom>
        </p:spPr>
      </p:pic>
    </p:spTree>
    <p:extLst>
      <p:ext uri="{BB962C8B-B14F-4D97-AF65-F5344CB8AC3E}">
        <p14:creationId xmlns:p14="http://schemas.microsoft.com/office/powerpoint/2010/main" val="23695475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3994" y="569441"/>
            <a:ext cx="4940835" cy="369108"/>
          </a:xfrm>
          <a:prstGeom prst="rect">
            <a:avLst/>
          </a:prstGeom>
        </p:spPr>
        <p:txBody>
          <a:bodyPr wrap="none">
            <a:spAutoFit/>
          </a:bodyPr>
          <a:lstStyle/>
          <a:p>
            <a:r>
              <a:rPr lang="en-IN" sz="1799" b="1" dirty="0"/>
              <a:t>Step #2: Read the data into Spark-Partitions</a:t>
            </a:r>
          </a:p>
        </p:txBody>
      </p:sp>
      <p:pic>
        <p:nvPicPr>
          <p:cNvPr id="6" name="Picture 5"/>
          <p:cNvPicPr>
            <a:picLocks noChangeAspect="1"/>
          </p:cNvPicPr>
          <p:nvPr/>
        </p:nvPicPr>
        <p:blipFill>
          <a:blip r:embed="rId2"/>
          <a:stretch>
            <a:fillRect/>
          </a:stretch>
        </p:blipFill>
        <p:spPr>
          <a:xfrm>
            <a:off x="985002" y="1348642"/>
            <a:ext cx="9979600" cy="4570809"/>
          </a:xfrm>
          <a:prstGeom prst="rect">
            <a:avLst/>
          </a:prstGeom>
        </p:spPr>
      </p:pic>
    </p:spTree>
    <p:extLst>
      <p:ext uri="{BB962C8B-B14F-4D97-AF65-F5344CB8AC3E}">
        <p14:creationId xmlns:p14="http://schemas.microsoft.com/office/powerpoint/2010/main" val="3370163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043" y="1886352"/>
            <a:ext cx="10579519" cy="4970755"/>
          </a:xfrm>
          <a:prstGeom prst="rect">
            <a:avLst/>
          </a:prstGeom>
        </p:spPr>
      </p:pic>
      <p:sp>
        <p:nvSpPr>
          <p:cNvPr id="5" name="Rectangle 4"/>
          <p:cNvSpPr/>
          <p:nvPr/>
        </p:nvSpPr>
        <p:spPr>
          <a:xfrm>
            <a:off x="557903" y="433548"/>
            <a:ext cx="6499317" cy="369108"/>
          </a:xfrm>
          <a:prstGeom prst="rect">
            <a:avLst/>
          </a:prstGeom>
        </p:spPr>
        <p:txBody>
          <a:bodyPr wrap="none">
            <a:spAutoFit/>
          </a:bodyPr>
          <a:lstStyle/>
          <a:p>
            <a:r>
              <a:rPr lang="en-IN" sz="1799" b="1" dirty="0"/>
              <a:t>Step #3: Map reach record (e.g. by key) to a new partition </a:t>
            </a:r>
          </a:p>
        </p:txBody>
      </p:sp>
    </p:spTree>
    <p:extLst>
      <p:ext uri="{BB962C8B-B14F-4D97-AF65-F5344CB8AC3E}">
        <p14:creationId xmlns:p14="http://schemas.microsoft.com/office/powerpoint/2010/main" val="9243513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8283" y="382286"/>
            <a:ext cx="5433278" cy="369108"/>
          </a:xfrm>
          <a:prstGeom prst="rect">
            <a:avLst/>
          </a:prstGeom>
        </p:spPr>
        <p:txBody>
          <a:bodyPr wrap="none">
            <a:spAutoFit/>
          </a:bodyPr>
          <a:lstStyle/>
          <a:p>
            <a:r>
              <a:rPr lang="en-IN" sz="1799" dirty="0"/>
              <a:t>Step #4-A: Read the shuffle files into the next stage </a:t>
            </a:r>
          </a:p>
        </p:txBody>
      </p:sp>
      <p:pic>
        <p:nvPicPr>
          <p:cNvPr id="5" name="Picture 4"/>
          <p:cNvPicPr>
            <a:picLocks noChangeAspect="1"/>
          </p:cNvPicPr>
          <p:nvPr/>
        </p:nvPicPr>
        <p:blipFill>
          <a:blip r:embed="rId2"/>
          <a:stretch>
            <a:fillRect/>
          </a:stretch>
        </p:blipFill>
        <p:spPr>
          <a:xfrm>
            <a:off x="1326566" y="1354114"/>
            <a:ext cx="9484429" cy="4713647"/>
          </a:xfrm>
          <a:prstGeom prst="rect">
            <a:avLst/>
          </a:prstGeom>
        </p:spPr>
      </p:pic>
    </p:spTree>
    <p:extLst>
      <p:ext uri="{BB962C8B-B14F-4D97-AF65-F5344CB8AC3E}">
        <p14:creationId xmlns:p14="http://schemas.microsoft.com/office/powerpoint/2010/main" val="23314720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3989" y="957461"/>
            <a:ext cx="9160664" cy="4618422"/>
          </a:xfrm>
          <a:prstGeom prst="rect">
            <a:avLst/>
          </a:prstGeom>
        </p:spPr>
      </p:pic>
    </p:spTree>
    <p:extLst>
      <p:ext uri="{BB962C8B-B14F-4D97-AF65-F5344CB8AC3E}">
        <p14:creationId xmlns:p14="http://schemas.microsoft.com/office/powerpoint/2010/main" val="24041805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4653" y="957906"/>
            <a:ext cx="10579519" cy="4942188"/>
          </a:xfrm>
          <a:prstGeom prst="rect">
            <a:avLst/>
          </a:prstGeom>
        </p:spPr>
      </p:pic>
    </p:spTree>
    <p:extLst>
      <p:ext uri="{BB962C8B-B14F-4D97-AF65-F5344CB8AC3E}">
        <p14:creationId xmlns:p14="http://schemas.microsoft.com/office/powerpoint/2010/main" val="37064171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7186" y="1213635"/>
            <a:ext cx="10322411" cy="4704125"/>
          </a:xfrm>
          <a:prstGeom prst="rect">
            <a:avLst/>
          </a:prstGeom>
        </p:spPr>
      </p:pic>
    </p:spTree>
    <p:extLst>
      <p:ext uri="{BB962C8B-B14F-4D97-AF65-F5344CB8AC3E}">
        <p14:creationId xmlns:p14="http://schemas.microsoft.com/office/powerpoint/2010/main" val="8348227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2256" y="1701330"/>
            <a:ext cx="9579655" cy="4856485"/>
          </a:xfrm>
          <a:prstGeom prst="rect">
            <a:avLst/>
          </a:prstGeom>
        </p:spPr>
      </p:pic>
      <p:sp>
        <p:nvSpPr>
          <p:cNvPr id="5" name="TextBox 4"/>
          <p:cNvSpPr txBox="1"/>
          <p:nvPr/>
        </p:nvSpPr>
        <p:spPr>
          <a:xfrm>
            <a:off x="879988" y="410984"/>
            <a:ext cx="5175069" cy="369108"/>
          </a:xfrm>
          <a:prstGeom prst="rect">
            <a:avLst/>
          </a:prstGeom>
          <a:noFill/>
        </p:spPr>
        <p:txBody>
          <a:bodyPr wrap="none" rtlCol="0">
            <a:spAutoFit/>
          </a:bodyPr>
          <a:lstStyle/>
          <a:p>
            <a:r>
              <a:rPr lang="en-US" sz="1799" dirty="0"/>
              <a:t>Now we are gonna perform the reduce operation</a:t>
            </a:r>
          </a:p>
        </p:txBody>
      </p:sp>
    </p:spTree>
    <p:extLst>
      <p:ext uri="{BB962C8B-B14F-4D97-AF65-F5344CB8AC3E}">
        <p14:creationId xmlns:p14="http://schemas.microsoft.com/office/powerpoint/2010/main" val="12944406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2522" y="1657767"/>
            <a:ext cx="9417772" cy="4789827"/>
          </a:xfrm>
          <a:prstGeom prst="rect">
            <a:avLst/>
          </a:prstGeom>
        </p:spPr>
      </p:pic>
      <p:sp>
        <p:nvSpPr>
          <p:cNvPr id="5" name="Rectangle 4"/>
          <p:cNvSpPr/>
          <p:nvPr/>
        </p:nvSpPr>
        <p:spPr>
          <a:xfrm>
            <a:off x="874368" y="510440"/>
            <a:ext cx="4652691" cy="369108"/>
          </a:xfrm>
          <a:prstGeom prst="rect">
            <a:avLst/>
          </a:prstGeom>
        </p:spPr>
        <p:txBody>
          <a:bodyPr wrap="none">
            <a:spAutoFit/>
          </a:bodyPr>
          <a:lstStyle/>
          <a:p>
            <a:r>
              <a:rPr lang="en-IN" sz="1799" b="1" dirty="0"/>
              <a:t> The final result is a new set of partitions </a:t>
            </a:r>
          </a:p>
        </p:txBody>
      </p:sp>
    </p:spTree>
    <p:extLst>
      <p:ext uri="{BB962C8B-B14F-4D97-AF65-F5344CB8AC3E}">
        <p14:creationId xmlns:p14="http://schemas.microsoft.com/office/powerpoint/2010/main" val="39003491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18333-1047-847F-6F91-4CA880593362}"/>
              </a:ext>
            </a:extLst>
          </p:cNvPr>
          <p:cNvSpPr txBox="1"/>
          <p:nvPr/>
        </p:nvSpPr>
        <p:spPr>
          <a:xfrm>
            <a:off x="617601" y="634663"/>
            <a:ext cx="1133360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 is typically read in 128 MB partitions and evenly distributed</a:t>
            </a:r>
          </a:p>
          <a:p>
            <a:pPr marL="285750" indent="-285750">
              <a:buFont typeface="Arial" panose="020B0604020202020204" pitchFamily="34" charset="0"/>
              <a:buChar char="•"/>
            </a:pPr>
            <a:r>
              <a:rPr lang="en-US" sz="2000" dirty="0"/>
              <a:t>As the data is aggregated, its possible to have significantly more records in one partition than other</a:t>
            </a:r>
          </a:p>
          <a:p>
            <a:pPr marL="285750" indent="-285750">
              <a:buFont typeface="Arial" panose="020B0604020202020204" pitchFamily="34" charset="0"/>
              <a:buChar char="•"/>
            </a:pPr>
            <a:r>
              <a:rPr lang="en-US" sz="2000" dirty="0"/>
              <a:t>Large skew can result in spill or worse</a:t>
            </a:r>
          </a:p>
        </p:txBody>
      </p:sp>
      <p:pic>
        <p:nvPicPr>
          <p:cNvPr id="3" name="Picture 2">
            <a:extLst>
              <a:ext uri="{FF2B5EF4-FFF2-40B4-BE49-F238E27FC236}">
                <a16:creationId xmlns:a16="http://schemas.microsoft.com/office/drawing/2014/main" id="{A5558E46-ED47-B752-E3C8-1DBA8A4E62B2}"/>
              </a:ext>
            </a:extLst>
          </p:cNvPr>
          <p:cNvPicPr>
            <a:picLocks noChangeAspect="1"/>
          </p:cNvPicPr>
          <p:nvPr/>
        </p:nvPicPr>
        <p:blipFill>
          <a:blip r:embed="rId2"/>
          <a:stretch>
            <a:fillRect/>
          </a:stretch>
        </p:blipFill>
        <p:spPr>
          <a:xfrm>
            <a:off x="1588578" y="2083984"/>
            <a:ext cx="7473126" cy="2690031"/>
          </a:xfrm>
          <a:prstGeom prst="rect">
            <a:avLst/>
          </a:prstGeom>
        </p:spPr>
      </p:pic>
      <p:sp>
        <p:nvSpPr>
          <p:cNvPr id="4" name="TextBox 3">
            <a:extLst>
              <a:ext uri="{FF2B5EF4-FFF2-40B4-BE49-F238E27FC236}">
                <a16:creationId xmlns:a16="http://schemas.microsoft.com/office/drawing/2014/main" id="{EED02087-F4D8-1A82-FBF2-5E2DF8C349DB}"/>
              </a:ext>
            </a:extLst>
          </p:cNvPr>
          <p:cNvSpPr txBox="1"/>
          <p:nvPr/>
        </p:nvSpPr>
        <p:spPr>
          <a:xfrm>
            <a:off x="873252" y="5017008"/>
            <a:ext cx="10126980" cy="1631216"/>
          </a:xfrm>
          <a:prstGeom prst="rect">
            <a:avLst/>
          </a:prstGeom>
          <a:noFill/>
        </p:spPr>
        <p:txBody>
          <a:bodyPr wrap="square" rtlCol="0">
            <a:spAutoFit/>
          </a:bodyPr>
          <a:lstStyle/>
          <a:p>
            <a:r>
              <a:rPr lang="en-US" sz="2000" dirty="0"/>
              <a:t>If City D is larger than A,B and C….</a:t>
            </a:r>
          </a:p>
          <a:p>
            <a:pPr marL="742950" lvl="1" indent="-285750">
              <a:buFont typeface="Arial" panose="020B0604020202020204" pitchFamily="34" charset="0"/>
              <a:buChar char="•"/>
            </a:pPr>
            <a:r>
              <a:rPr lang="en-US" sz="2000" dirty="0"/>
              <a:t>It takes 2x as long to process the data</a:t>
            </a:r>
          </a:p>
          <a:p>
            <a:pPr marL="742950" lvl="1" indent="-285750">
              <a:buFont typeface="Arial" panose="020B0604020202020204" pitchFamily="34" charset="0"/>
              <a:buChar char="•"/>
            </a:pPr>
            <a:r>
              <a:rPr lang="en-US" sz="2000" dirty="0"/>
              <a:t>It requires 2x as much RAM</a:t>
            </a:r>
          </a:p>
          <a:p>
            <a:pPr marL="742950" lvl="1" indent="-285750">
              <a:buFont typeface="Arial" panose="020B0604020202020204" pitchFamily="34" charset="0"/>
              <a:buChar char="•"/>
            </a:pPr>
            <a:r>
              <a:rPr lang="en-US" sz="2000" dirty="0"/>
              <a:t>The Entire stage will take as long as the longest running task</a:t>
            </a:r>
          </a:p>
          <a:p>
            <a:pPr marL="742950" lvl="1" indent="-285750">
              <a:buFont typeface="Arial" panose="020B0604020202020204" pitchFamily="34" charset="0"/>
              <a:buChar char="•"/>
            </a:pPr>
            <a:r>
              <a:rPr lang="en-US" sz="2000" dirty="0"/>
              <a:t>We may not have enough RAM for these skewed partitions </a:t>
            </a:r>
          </a:p>
        </p:txBody>
      </p:sp>
    </p:spTree>
    <p:extLst>
      <p:ext uri="{BB962C8B-B14F-4D97-AF65-F5344CB8AC3E}">
        <p14:creationId xmlns:p14="http://schemas.microsoft.com/office/powerpoint/2010/main" val="8227367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5720" y="1343479"/>
            <a:ext cx="8951168" cy="4837440"/>
          </a:xfrm>
          <a:prstGeom prst="rect">
            <a:avLst/>
          </a:prstGeom>
        </p:spPr>
      </p:pic>
      <p:sp>
        <p:nvSpPr>
          <p:cNvPr id="5" name="TextBox 4"/>
          <p:cNvSpPr txBox="1"/>
          <p:nvPr/>
        </p:nvSpPr>
        <p:spPr>
          <a:xfrm>
            <a:off x="1332796" y="530594"/>
            <a:ext cx="5294301" cy="369108"/>
          </a:xfrm>
          <a:prstGeom prst="rect">
            <a:avLst/>
          </a:prstGeom>
          <a:noFill/>
        </p:spPr>
        <p:txBody>
          <a:bodyPr wrap="none" rtlCol="0">
            <a:spAutoFit/>
          </a:bodyPr>
          <a:lstStyle/>
          <a:p>
            <a:r>
              <a:rPr lang="en-US" sz="1799" dirty="0"/>
              <a:t>Then we conclude the stage 2 by writing the result</a:t>
            </a:r>
            <a:endParaRPr lang="en-IN" sz="1799" dirty="0"/>
          </a:p>
        </p:txBody>
      </p:sp>
    </p:spTree>
    <p:extLst>
      <p:ext uri="{BB962C8B-B14F-4D97-AF65-F5344CB8AC3E}">
        <p14:creationId xmlns:p14="http://schemas.microsoft.com/office/powerpoint/2010/main" val="21166829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51" y="385353"/>
            <a:ext cx="11764495" cy="1476943"/>
          </a:xfrm>
          <a:prstGeom prst="rect">
            <a:avLst/>
          </a:prstGeom>
          <a:noFill/>
        </p:spPr>
        <p:txBody>
          <a:bodyPr wrap="square" rtlCol="0">
            <a:spAutoFit/>
          </a:bodyPr>
          <a:lstStyle/>
          <a:p>
            <a:r>
              <a:rPr lang="en-US" sz="1799" dirty="0"/>
              <a:t>Why its a performance hit</a:t>
            </a:r>
          </a:p>
          <a:p>
            <a:endParaRPr lang="en-US" sz="1799" dirty="0"/>
          </a:p>
          <a:p>
            <a:pPr marL="285664" indent="-285664">
              <a:buFont typeface="Arial" panose="020B0604020202020204" pitchFamily="34" charset="0"/>
              <a:buChar char="•"/>
            </a:pPr>
            <a:r>
              <a:rPr lang="en-US" sz="1799" dirty="0"/>
              <a:t>In the map side we are proceesing the data and writing to the disk at the end of stage 1 </a:t>
            </a:r>
          </a:p>
          <a:p>
            <a:pPr marL="285664" indent="-285664">
              <a:buFont typeface="Arial" panose="020B0604020202020204" pitchFamily="34" charset="0"/>
              <a:buChar char="•"/>
            </a:pPr>
            <a:r>
              <a:rPr lang="en-US" sz="1799" dirty="0"/>
              <a:t>when we read it in the stage 2, its asking the other side to read it from disk. Due to the network io </a:t>
            </a:r>
          </a:p>
          <a:p>
            <a:r>
              <a:rPr lang="en-US" sz="1799" dirty="0"/>
              <a:t>     and shuffle between the different executors causes perofrmance hit</a:t>
            </a:r>
            <a:endParaRPr lang="en-IN" sz="1799"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03" y="1990450"/>
            <a:ext cx="10055781" cy="4720171"/>
          </a:xfrm>
          <a:prstGeom prst="rect">
            <a:avLst/>
          </a:prstGeom>
        </p:spPr>
      </p:pic>
    </p:spTree>
    <p:extLst>
      <p:ext uri="{BB962C8B-B14F-4D97-AF65-F5344CB8AC3E}">
        <p14:creationId xmlns:p14="http://schemas.microsoft.com/office/powerpoint/2010/main" val="36507244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261" y="1358719"/>
            <a:ext cx="10937712" cy="4438074"/>
          </a:xfrm>
          <a:prstGeom prst="rect">
            <a:avLst/>
          </a:prstGeom>
        </p:spPr>
        <p:txBody>
          <a:bodyPr wrap="square">
            <a:spAutoFit/>
          </a:bodyPr>
          <a:lstStyle/>
          <a:p>
            <a:pPr marL="285664" indent="-285664">
              <a:lnSpc>
                <a:spcPct val="200000"/>
              </a:lnSpc>
              <a:buFont typeface="Arial" panose="020B0604020202020204" pitchFamily="34" charset="0"/>
              <a:buChar char="•"/>
            </a:pPr>
            <a:r>
              <a:rPr lang="en-IN" dirty="0"/>
              <a:t>The </a:t>
            </a:r>
            <a:r>
              <a:rPr lang="en-IN" b="1" dirty="0"/>
              <a:t>distinct</a:t>
            </a:r>
            <a:r>
              <a:rPr lang="en-IN" dirty="0"/>
              <a:t> operation aggregates many records based on one or more keys (the distinguisher) and reduces all duplicates to one record </a:t>
            </a:r>
          </a:p>
          <a:p>
            <a:pPr marL="285664" indent="-285664">
              <a:lnSpc>
                <a:spcPct val="200000"/>
              </a:lnSpc>
              <a:buFont typeface="Arial" panose="020B0604020202020204" pitchFamily="34" charset="0"/>
              <a:buChar char="•"/>
            </a:pPr>
            <a:r>
              <a:rPr lang="en-IN" dirty="0"/>
              <a:t>The </a:t>
            </a:r>
            <a:r>
              <a:rPr lang="en-IN" b="1" dirty="0"/>
              <a:t>groupBy</a:t>
            </a:r>
            <a:r>
              <a:rPr lang="en-IN" dirty="0"/>
              <a:t> / count combination aggregates many records based on a key and then returns one record which is the count of that key </a:t>
            </a:r>
          </a:p>
          <a:p>
            <a:pPr marL="285664" indent="-285664">
              <a:lnSpc>
                <a:spcPct val="200000"/>
              </a:lnSpc>
              <a:buFont typeface="Arial" panose="020B0604020202020204" pitchFamily="34" charset="0"/>
              <a:buChar char="•"/>
            </a:pPr>
            <a:r>
              <a:rPr lang="en-IN" dirty="0"/>
              <a:t>The </a:t>
            </a:r>
            <a:r>
              <a:rPr lang="en-IN" b="1" dirty="0"/>
              <a:t>join</a:t>
            </a:r>
            <a:r>
              <a:rPr lang="en-IN" dirty="0"/>
              <a:t> operation takes two datasets, aggregates each of those by a common key and produces one record for each matching combination (total record count = max of a.count and b.count) </a:t>
            </a:r>
          </a:p>
          <a:p>
            <a:pPr marL="285664" indent="-285664">
              <a:lnSpc>
                <a:spcPct val="200000"/>
              </a:lnSpc>
              <a:buFont typeface="Arial" panose="020B0604020202020204" pitchFamily="34" charset="0"/>
              <a:buChar char="•"/>
            </a:pPr>
            <a:r>
              <a:rPr lang="en-IN" dirty="0"/>
              <a:t> The </a:t>
            </a:r>
            <a:r>
              <a:rPr lang="en-IN" b="1" dirty="0"/>
              <a:t>crossJoin</a:t>
            </a:r>
            <a:r>
              <a:rPr lang="en-IN" dirty="0"/>
              <a:t> operation takes two datasets, aggregates each of those by a common key, and produces one record for every possible combination (total record count = a.count x b.count)</a:t>
            </a:r>
          </a:p>
        </p:txBody>
      </p:sp>
      <p:sp>
        <p:nvSpPr>
          <p:cNvPr id="5" name="Rectangle 4"/>
          <p:cNvSpPr/>
          <p:nvPr/>
        </p:nvSpPr>
        <p:spPr>
          <a:xfrm>
            <a:off x="698743" y="528267"/>
            <a:ext cx="4611712" cy="400110"/>
          </a:xfrm>
          <a:prstGeom prst="rect">
            <a:avLst/>
          </a:prstGeom>
        </p:spPr>
        <p:txBody>
          <a:bodyPr wrap="none">
            <a:spAutoFit/>
          </a:bodyPr>
          <a:lstStyle/>
          <a:p>
            <a:r>
              <a:rPr lang="en-IN" sz="2000" b="1" dirty="0"/>
              <a:t>Different types of Shuffle operations</a:t>
            </a:r>
          </a:p>
        </p:txBody>
      </p:sp>
    </p:spTree>
    <p:extLst>
      <p:ext uri="{BB962C8B-B14F-4D97-AF65-F5344CB8AC3E}">
        <p14:creationId xmlns:p14="http://schemas.microsoft.com/office/powerpoint/2010/main" val="26870701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113" y="1588409"/>
            <a:ext cx="9904845" cy="2169260"/>
          </a:xfrm>
          <a:prstGeom prst="rect">
            <a:avLst/>
          </a:prstGeom>
        </p:spPr>
        <p:txBody>
          <a:bodyPr wrap="square">
            <a:spAutoFit/>
          </a:bodyPr>
          <a:lstStyle/>
          <a:p>
            <a:pPr marL="285664" indent="-285664">
              <a:lnSpc>
                <a:spcPct val="150000"/>
              </a:lnSpc>
              <a:buFont typeface="Arial" panose="020B0604020202020204" pitchFamily="34" charset="0"/>
              <a:buChar char="•"/>
            </a:pPr>
            <a:r>
              <a:rPr lang="en-IN" sz="1799" dirty="0"/>
              <a:t>They read data from some source </a:t>
            </a:r>
          </a:p>
          <a:p>
            <a:pPr marL="285664" indent="-285664">
              <a:lnSpc>
                <a:spcPct val="150000"/>
              </a:lnSpc>
              <a:buFont typeface="Arial" panose="020B0604020202020204" pitchFamily="34" charset="0"/>
              <a:buChar char="•"/>
            </a:pPr>
            <a:r>
              <a:rPr lang="en-IN" sz="1799" dirty="0"/>
              <a:t>They aggregate records across all partitions together by some key </a:t>
            </a:r>
          </a:p>
          <a:p>
            <a:pPr marL="285664" indent="-285664">
              <a:lnSpc>
                <a:spcPct val="150000"/>
              </a:lnSpc>
              <a:buFont typeface="Arial" panose="020B0604020202020204" pitchFamily="34" charset="0"/>
              <a:buChar char="•"/>
            </a:pPr>
            <a:r>
              <a:rPr lang="en-IN" sz="1799" dirty="0"/>
              <a:t>The aggregated records are written to disk (shuffle files) </a:t>
            </a:r>
          </a:p>
          <a:p>
            <a:pPr marL="285664" indent="-285664">
              <a:lnSpc>
                <a:spcPct val="150000"/>
              </a:lnSpc>
              <a:buFont typeface="Arial" panose="020B0604020202020204" pitchFamily="34" charset="0"/>
              <a:buChar char="•"/>
            </a:pPr>
            <a:r>
              <a:rPr lang="en-IN" sz="1799" dirty="0"/>
              <a:t>Each executors read their aggregated records from the other executors </a:t>
            </a:r>
          </a:p>
          <a:p>
            <a:pPr marL="285664" indent="-285664">
              <a:lnSpc>
                <a:spcPct val="150000"/>
              </a:lnSpc>
              <a:buFont typeface="Arial" panose="020B0604020202020204" pitchFamily="34" charset="0"/>
              <a:buChar char="•"/>
            </a:pPr>
            <a:r>
              <a:rPr lang="en-IN" sz="1799" dirty="0"/>
              <a:t>This requires expensive disk and network IO</a:t>
            </a:r>
          </a:p>
        </p:txBody>
      </p:sp>
      <p:sp>
        <p:nvSpPr>
          <p:cNvPr id="5" name="TextBox 4"/>
          <p:cNvSpPr txBox="1"/>
          <p:nvPr/>
        </p:nvSpPr>
        <p:spPr>
          <a:xfrm>
            <a:off x="683486" y="658748"/>
            <a:ext cx="4555766" cy="369108"/>
          </a:xfrm>
          <a:prstGeom prst="rect">
            <a:avLst/>
          </a:prstGeom>
          <a:noFill/>
        </p:spPr>
        <p:txBody>
          <a:bodyPr wrap="none" rtlCol="0">
            <a:spAutoFit/>
          </a:bodyPr>
          <a:lstStyle/>
          <a:p>
            <a:r>
              <a:rPr lang="en-US" sz="1799" b="1" dirty="0"/>
              <a:t>Common behaviour of shuffle operation</a:t>
            </a:r>
            <a:endParaRPr lang="en-IN" sz="1799" b="1" dirty="0"/>
          </a:p>
        </p:txBody>
      </p:sp>
    </p:spTree>
    <p:extLst>
      <p:ext uri="{BB962C8B-B14F-4D97-AF65-F5344CB8AC3E}">
        <p14:creationId xmlns:p14="http://schemas.microsoft.com/office/powerpoint/2010/main" val="22205853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3159" y="1364510"/>
            <a:ext cx="9657081" cy="2784012"/>
          </a:xfrm>
          <a:prstGeom prst="rect">
            <a:avLst/>
          </a:prstGeom>
        </p:spPr>
        <p:txBody>
          <a:bodyPr wrap="square">
            <a:spAutoFit/>
          </a:bodyPr>
          <a:lstStyle/>
          <a:p>
            <a:pPr marL="285664" indent="-285664">
              <a:lnSpc>
                <a:spcPct val="200000"/>
              </a:lnSpc>
              <a:buFont typeface="Arial" panose="020B0604020202020204" pitchFamily="34" charset="0"/>
              <a:buChar char="•"/>
            </a:pPr>
            <a:r>
              <a:rPr lang="en-IN" sz="1799" dirty="0"/>
              <a:t>There are some cases in which a shuffle can be avoided or mitigated </a:t>
            </a:r>
          </a:p>
          <a:p>
            <a:pPr marL="285664" indent="-285664">
              <a:lnSpc>
                <a:spcPct val="200000"/>
              </a:lnSpc>
              <a:buFont typeface="Arial" panose="020B0604020202020204" pitchFamily="34" charset="0"/>
              <a:buChar char="•"/>
            </a:pPr>
            <a:r>
              <a:rPr lang="en-IN" sz="1799" dirty="0"/>
              <a:t>Shuffles are often a necessary evil which cant be avoided</a:t>
            </a:r>
          </a:p>
          <a:p>
            <a:pPr marL="285664" indent="-285664">
              <a:lnSpc>
                <a:spcPct val="200000"/>
              </a:lnSpc>
              <a:buFont typeface="Arial" panose="020B0604020202020204" pitchFamily="34" charset="0"/>
              <a:buChar char="•"/>
            </a:pPr>
            <a:r>
              <a:rPr lang="en-IN" sz="1799" dirty="0"/>
              <a:t>Focus on the [more] expensive operations instead</a:t>
            </a:r>
          </a:p>
          <a:p>
            <a:pPr marL="285664" indent="-285664">
              <a:lnSpc>
                <a:spcPct val="200000"/>
              </a:lnSpc>
              <a:buFont typeface="Arial" panose="020B0604020202020204" pitchFamily="34" charset="0"/>
              <a:buChar char="•"/>
            </a:pPr>
            <a:r>
              <a:rPr lang="en-IN" sz="1799" dirty="0"/>
              <a:t>Many shuffle operations are actually quite fast</a:t>
            </a:r>
          </a:p>
          <a:p>
            <a:pPr marL="285664" indent="-285664">
              <a:lnSpc>
                <a:spcPct val="200000"/>
              </a:lnSpc>
              <a:buFont typeface="Arial" panose="020B0604020202020204" pitchFamily="34" charset="0"/>
              <a:buChar char="•"/>
            </a:pPr>
            <a:r>
              <a:rPr lang="en-IN" sz="1799" dirty="0"/>
              <a:t>Targeting skew, spill, tiny files, etc often yield better payoffs </a:t>
            </a:r>
          </a:p>
        </p:txBody>
      </p:sp>
      <p:sp>
        <p:nvSpPr>
          <p:cNvPr id="5" name="TextBox 4"/>
          <p:cNvSpPr txBox="1"/>
          <p:nvPr/>
        </p:nvSpPr>
        <p:spPr>
          <a:xfrm>
            <a:off x="444266" y="445158"/>
            <a:ext cx="2336249" cy="369108"/>
          </a:xfrm>
          <a:prstGeom prst="rect">
            <a:avLst/>
          </a:prstGeom>
          <a:noFill/>
        </p:spPr>
        <p:txBody>
          <a:bodyPr wrap="none" rtlCol="0">
            <a:spAutoFit/>
          </a:bodyPr>
          <a:lstStyle/>
          <a:p>
            <a:r>
              <a:rPr lang="en-US" sz="1799" b="1" dirty="0"/>
              <a:t>Points to remember</a:t>
            </a:r>
            <a:endParaRPr lang="en-IN" sz="1799" b="1" dirty="0"/>
          </a:p>
        </p:txBody>
      </p:sp>
    </p:spTree>
    <p:extLst>
      <p:ext uri="{BB962C8B-B14F-4D97-AF65-F5344CB8AC3E}">
        <p14:creationId xmlns:p14="http://schemas.microsoft.com/office/powerpoint/2010/main" val="37501533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394" y="240113"/>
            <a:ext cx="2169773" cy="369108"/>
          </a:xfrm>
          <a:prstGeom prst="rect">
            <a:avLst/>
          </a:prstGeom>
          <a:noFill/>
        </p:spPr>
        <p:txBody>
          <a:bodyPr wrap="none" rtlCol="0">
            <a:spAutoFit/>
          </a:bodyPr>
          <a:lstStyle/>
          <a:p>
            <a:r>
              <a:rPr lang="en-US" sz="1799" b="1" dirty="0"/>
              <a:t>Shuffle Mitigation</a:t>
            </a:r>
            <a:endParaRPr lang="en-IN" sz="1799" b="1" dirty="0"/>
          </a:p>
        </p:txBody>
      </p:sp>
      <p:sp>
        <p:nvSpPr>
          <p:cNvPr id="5" name="Rectangle 4"/>
          <p:cNvSpPr/>
          <p:nvPr/>
        </p:nvSpPr>
        <p:spPr>
          <a:xfrm>
            <a:off x="273394" y="790612"/>
            <a:ext cx="10602568" cy="369236"/>
          </a:xfrm>
          <a:prstGeom prst="rect">
            <a:avLst/>
          </a:prstGeom>
        </p:spPr>
        <p:txBody>
          <a:bodyPr wrap="square">
            <a:spAutoFit/>
          </a:bodyPr>
          <a:lstStyle/>
          <a:p>
            <a:r>
              <a:rPr lang="en-IN" sz="1799" dirty="0"/>
              <a:t>The biggest pain with shuffle operations is the amount of data that is being shuffled across the cluster.</a:t>
            </a:r>
          </a:p>
        </p:txBody>
      </p:sp>
      <p:sp>
        <p:nvSpPr>
          <p:cNvPr id="6" name="Rectangle 5"/>
          <p:cNvSpPr/>
          <p:nvPr/>
        </p:nvSpPr>
        <p:spPr>
          <a:xfrm>
            <a:off x="654272" y="1260079"/>
            <a:ext cx="5894053" cy="369108"/>
          </a:xfrm>
          <a:prstGeom prst="rect">
            <a:avLst/>
          </a:prstGeom>
        </p:spPr>
        <p:txBody>
          <a:bodyPr wrap="none">
            <a:spAutoFit/>
          </a:bodyPr>
          <a:lstStyle/>
          <a:p>
            <a:pPr marL="285664" indent="-285664">
              <a:buFont typeface="Arial" panose="020B0604020202020204" pitchFamily="34" charset="0"/>
              <a:buChar char="•"/>
            </a:pPr>
            <a:r>
              <a:rPr lang="en-IN" sz="1799" dirty="0"/>
              <a:t>Reduce network IO by using fewer and larger workers</a:t>
            </a:r>
          </a:p>
        </p:txBody>
      </p:sp>
      <p:sp>
        <p:nvSpPr>
          <p:cNvPr id="7" name="Rectangle 6"/>
          <p:cNvSpPr/>
          <p:nvPr/>
        </p:nvSpPr>
        <p:spPr>
          <a:xfrm>
            <a:off x="654273" y="1644774"/>
            <a:ext cx="11400703" cy="3967489"/>
          </a:xfrm>
          <a:prstGeom prst="rect">
            <a:avLst/>
          </a:prstGeom>
        </p:spPr>
        <p:txBody>
          <a:bodyPr wrap="square">
            <a:spAutoFit/>
          </a:bodyPr>
          <a:lstStyle/>
          <a:p>
            <a:pPr marL="285664" indent="-285664">
              <a:buFont typeface="Arial" panose="020B0604020202020204" pitchFamily="34" charset="0"/>
              <a:buChar char="•"/>
            </a:pPr>
            <a:r>
              <a:rPr lang="en-IN" sz="1799" dirty="0"/>
              <a:t>Reduce the amount of data being shuffled</a:t>
            </a:r>
          </a:p>
          <a:p>
            <a:r>
              <a:rPr lang="en-IN" sz="1799" dirty="0"/>
              <a:t>   </a:t>
            </a:r>
            <a:r>
              <a:rPr lang="en-IN" sz="1799" b="1" dirty="0"/>
              <a:t> -  </a:t>
            </a:r>
            <a:r>
              <a:rPr lang="en-US" sz="1799" b="1" dirty="0"/>
              <a:t> </a:t>
            </a:r>
            <a:r>
              <a:rPr lang="en-US" sz="1799" dirty="0"/>
              <a:t>Get rid of the columns that you dont need</a:t>
            </a:r>
          </a:p>
          <a:p>
            <a:r>
              <a:rPr lang="en-US" sz="1799" dirty="0"/>
              <a:t>        if your dataset contains 50 columns but may need only 2 columns for performing the desired operation, in that case</a:t>
            </a:r>
          </a:p>
          <a:p>
            <a:r>
              <a:rPr lang="en-US" sz="1799" dirty="0"/>
              <a:t>        u will be carrying our other 48 column in the shuffle operation, thats pretty much expensive. So only slect columns    </a:t>
            </a:r>
          </a:p>
          <a:p>
            <a:r>
              <a:rPr lang="en-US" sz="1799" dirty="0"/>
              <a:t>         that  are required before moving into shuffle</a:t>
            </a:r>
          </a:p>
          <a:p>
            <a:r>
              <a:rPr lang="en-US" sz="1799" dirty="0"/>
              <a:t>    </a:t>
            </a:r>
            <a:r>
              <a:rPr lang="en-US" sz="1799" b="1" dirty="0"/>
              <a:t>-</a:t>
            </a:r>
            <a:r>
              <a:rPr lang="en-US" sz="1799" dirty="0"/>
              <a:t>   </a:t>
            </a:r>
            <a:r>
              <a:rPr lang="en-IN" sz="1799" dirty="0"/>
              <a:t>Reduce the amount of data being shuffled</a:t>
            </a:r>
          </a:p>
          <a:p>
            <a:endParaRPr lang="en-US" sz="1799" dirty="0"/>
          </a:p>
          <a:p>
            <a:pPr marL="285664" indent="-285664">
              <a:buFont typeface="Arial" panose="020B0604020202020204" pitchFamily="34" charset="0"/>
              <a:buChar char="•"/>
            </a:pPr>
            <a:r>
              <a:rPr lang="en-US" sz="1799" dirty="0"/>
              <a:t>Broadcast the smaller table</a:t>
            </a:r>
          </a:p>
          <a:p>
            <a:r>
              <a:rPr lang="en-US" sz="1799" dirty="0"/>
              <a:t>     </a:t>
            </a:r>
            <a:r>
              <a:rPr lang="en-US" sz="1799" b="1" dirty="0"/>
              <a:t>- </a:t>
            </a:r>
            <a:r>
              <a:rPr lang="en-US" sz="1799" dirty="0"/>
              <a:t>smaller table is re-distributed across the executor to avoide shuffle opeartion entirely</a:t>
            </a:r>
            <a:endParaRPr lang="en-IN" sz="1799" dirty="0"/>
          </a:p>
          <a:p>
            <a:r>
              <a:rPr lang="en-US" sz="1799" dirty="0"/>
              <a:t>      </a:t>
            </a:r>
            <a:r>
              <a:rPr lang="en-IN" sz="1799" dirty="0"/>
              <a:t>Best suited for tables ~10 MB, but can be pushed higher</a:t>
            </a:r>
          </a:p>
          <a:p>
            <a:endParaRPr lang="en-US" sz="1799" dirty="0"/>
          </a:p>
          <a:p>
            <a:pPr marL="285664" indent="-285664">
              <a:buFont typeface="Arial" panose="020B0604020202020204" pitchFamily="34" charset="0"/>
              <a:buChar char="•"/>
            </a:pPr>
            <a:r>
              <a:rPr lang="en-IN" sz="1799" dirty="0"/>
              <a:t>For joins, pre-shuffle the data with a bucketed dataset</a:t>
            </a:r>
            <a:endParaRPr lang="en-US" sz="1799" dirty="0"/>
          </a:p>
        </p:txBody>
      </p:sp>
      <p:sp>
        <p:nvSpPr>
          <p:cNvPr id="8" name="Rectangle 7"/>
          <p:cNvSpPr/>
          <p:nvPr/>
        </p:nvSpPr>
        <p:spPr>
          <a:xfrm>
            <a:off x="654272" y="5678064"/>
            <a:ext cx="11187115" cy="922705"/>
          </a:xfrm>
          <a:prstGeom prst="rect">
            <a:avLst/>
          </a:prstGeom>
        </p:spPr>
        <p:txBody>
          <a:bodyPr wrap="square">
            <a:spAutoFit/>
          </a:bodyPr>
          <a:lstStyle/>
          <a:p>
            <a:pPr marL="285664" indent="-285664">
              <a:buFont typeface="Arial" panose="020B0604020202020204" pitchFamily="34" charset="0"/>
              <a:buChar char="•"/>
            </a:pPr>
            <a:r>
              <a:rPr lang="en-IN" sz="1799" dirty="0"/>
              <a:t>Employ the Cost-Based Optimizer </a:t>
            </a:r>
          </a:p>
          <a:p>
            <a:r>
              <a:rPr lang="en-IN" sz="1799" dirty="0"/>
              <a:t>      </a:t>
            </a:r>
            <a:r>
              <a:rPr lang="en-IN" sz="1799" b="1" dirty="0"/>
              <a:t>-</a:t>
            </a:r>
            <a:r>
              <a:rPr lang="en-IN" sz="1799" dirty="0"/>
              <a:t>  Triggers other features like auto-broadcasting based on accurate metadata(register statistics about the table)</a:t>
            </a:r>
          </a:p>
        </p:txBody>
      </p:sp>
    </p:spTree>
    <p:extLst>
      <p:ext uri="{BB962C8B-B14F-4D97-AF65-F5344CB8AC3E}">
        <p14:creationId xmlns:p14="http://schemas.microsoft.com/office/powerpoint/2010/main" val="15133914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C87E-4096-D38C-306D-E88917724213}"/>
              </a:ext>
            </a:extLst>
          </p:cNvPr>
          <p:cNvSpPr>
            <a:spLocks noGrp="1"/>
          </p:cNvSpPr>
          <p:nvPr>
            <p:ph type="title"/>
          </p:nvPr>
        </p:nvSpPr>
        <p:spPr/>
        <p:txBody>
          <a:bodyPr/>
          <a:lstStyle/>
          <a:p>
            <a:r>
              <a:rPr lang="en-IN" dirty="0"/>
              <a:t>optional</a:t>
            </a:r>
          </a:p>
        </p:txBody>
      </p:sp>
      <p:sp>
        <p:nvSpPr>
          <p:cNvPr id="3" name="Content Placeholder 2">
            <a:extLst>
              <a:ext uri="{FF2B5EF4-FFF2-40B4-BE49-F238E27FC236}">
                <a16:creationId xmlns:a16="http://schemas.microsoft.com/office/drawing/2014/main" id="{806A982F-83FC-215B-BDA6-0BB63D07FFD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694707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4367" y="373743"/>
            <a:ext cx="4548074" cy="369108"/>
          </a:xfrm>
          <a:prstGeom prst="rect">
            <a:avLst/>
          </a:prstGeom>
        </p:spPr>
        <p:txBody>
          <a:bodyPr wrap="none">
            <a:spAutoFit/>
          </a:bodyPr>
          <a:lstStyle/>
          <a:p>
            <a:r>
              <a:rPr lang="en-IN" sz="1799" b="1" dirty="0"/>
              <a:t>Shuffle Mitigation - BroadcastHashJoins</a:t>
            </a:r>
          </a:p>
        </p:txBody>
      </p:sp>
      <p:sp>
        <p:nvSpPr>
          <p:cNvPr id="5" name="Rectangle 4"/>
          <p:cNvSpPr/>
          <p:nvPr/>
        </p:nvSpPr>
        <p:spPr>
          <a:xfrm>
            <a:off x="524366" y="997424"/>
            <a:ext cx="4999875" cy="369108"/>
          </a:xfrm>
          <a:prstGeom prst="rect">
            <a:avLst/>
          </a:prstGeom>
        </p:spPr>
        <p:txBody>
          <a:bodyPr wrap="none">
            <a:spAutoFit/>
          </a:bodyPr>
          <a:lstStyle/>
          <a:p>
            <a:r>
              <a:rPr lang="en-IN" sz="1799" dirty="0"/>
              <a:t>Let’s review how the BroadcastHashJoin works...</a:t>
            </a:r>
          </a:p>
        </p:txBody>
      </p:sp>
      <p:sp>
        <p:nvSpPr>
          <p:cNvPr id="6" name="TextBox 5"/>
          <p:cNvSpPr txBox="1"/>
          <p:nvPr/>
        </p:nvSpPr>
        <p:spPr>
          <a:xfrm>
            <a:off x="444266" y="1709607"/>
            <a:ext cx="9148327" cy="369108"/>
          </a:xfrm>
          <a:prstGeom prst="rect">
            <a:avLst/>
          </a:prstGeom>
          <a:noFill/>
        </p:spPr>
        <p:txBody>
          <a:bodyPr wrap="none" rtlCol="0">
            <a:spAutoFit/>
          </a:bodyPr>
          <a:lstStyle/>
          <a:p>
            <a:r>
              <a:rPr lang="en-US" sz="1799" dirty="0"/>
              <a:t>Lets assume we have two tables that we want to join based upon some common column</a:t>
            </a:r>
            <a:endParaRPr lang="en-IN" sz="1799" dirty="0"/>
          </a:p>
        </p:txBody>
      </p:sp>
      <p:sp>
        <p:nvSpPr>
          <p:cNvPr id="7" name="Rectangle 6"/>
          <p:cNvSpPr/>
          <p:nvPr/>
        </p:nvSpPr>
        <p:spPr>
          <a:xfrm>
            <a:off x="1640625" y="2421790"/>
            <a:ext cx="7287665" cy="931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Table 1</a:t>
            </a:r>
            <a:endParaRPr lang="en-IN" sz="1799" dirty="0"/>
          </a:p>
        </p:txBody>
      </p:sp>
      <p:sp>
        <p:nvSpPr>
          <p:cNvPr id="8" name="Rectangle 7"/>
          <p:cNvSpPr/>
          <p:nvPr/>
        </p:nvSpPr>
        <p:spPr>
          <a:xfrm>
            <a:off x="4444476" y="4024914"/>
            <a:ext cx="1597648" cy="5980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99" dirty="0"/>
              <a:t>Table 2</a:t>
            </a:r>
            <a:endParaRPr lang="en-IN" sz="1799" dirty="0"/>
          </a:p>
        </p:txBody>
      </p:sp>
    </p:spTree>
    <p:extLst>
      <p:ext uri="{BB962C8B-B14F-4D97-AF65-F5344CB8AC3E}">
        <p14:creationId xmlns:p14="http://schemas.microsoft.com/office/powerpoint/2010/main" val="5622015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725" y="487877"/>
            <a:ext cx="5952324" cy="369108"/>
          </a:xfrm>
          <a:prstGeom prst="rect">
            <a:avLst/>
          </a:prstGeom>
          <a:noFill/>
        </p:spPr>
        <p:txBody>
          <a:bodyPr wrap="none" rtlCol="0">
            <a:spAutoFit/>
          </a:bodyPr>
          <a:lstStyle/>
          <a:p>
            <a:r>
              <a:rPr lang="en-US" sz="1799" dirty="0"/>
              <a:t>During planning the driver will partition our two datasets</a:t>
            </a:r>
            <a:endParaRPr lang="en-IN" sz="1799" dirty="0"/>
          </a:p>
        </p:txBody>
      </p:sp>
      <p:pic>
        <p:nvPicPr>
          <p:cNvPr id="5" name="Picture 4"/>
          <p:cNvPicPr>
            <a:picLocks noChangeAspect="1"/>
          </p:cNvPicPr>
          <p:nvPr/>
        </p:nvPicPr>
        <p:blipFill>
          <a:blip r:embed="rId2"/>
          <a:stretch>
            <a:fillRect/>
          </a:stretch>
        </p:blipFill>
        <p:spPr>
          <a:xfrm>
            <a:off x="760109" y="1452098"/>
            <a:ext cx="10531907" cy="3970891"/>
          </a:xfrm>
          <a:prstGeom prst="rect">
            <a:avLst/>
          </a:prstGeom>
        </p:spPr>
      </p:pic>
    </p:spTree>
    <p:extLst>
      <p:ext uri="{BB962C8B-B14F-4D97-AF65-F5344CB8AC3E}">
        <p14:creationId xmlns:p14="http://schemas.microsoft.com/office/powerpoint/2010/main" val="31905770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1508" y="431783"/>
            <a:ext cx="7965454" cy="369236"/>
          </a:xfrm>
          <a:prstGeom prst="rect">
            <a:avLst/>
          </a:prstGeom>
        </p:spPr>
        <p:txBody>
          <a:bodyPr wrap="square">
            <a:spAutoFit/>
          </a:bodyPr>
          <a:lstStyle/>
          <a:p>
            <a:r>
              <a:rPr lang="en-IN" sz="1799" dirty="0"/>
              <a:t>Because the Table 2 is &lt; 10 MB, the Driver plans a BroadcastHashJoin</a:t>
            </a:r>
          </a:p>
        </p:txBody>
      </p:sp>
      <p:pic>
        <p:nvPicPr>
          <p:cNvPr id="5" name="Picture 4"/>
          <p:cNvPicPr>
            <a:picLocks noChangeAspect="1"/>
          </p:cNvPicPr>
          <p:nvPr/>
        </p:nvPicPr>
        <p:blipFill>
          <a:blip r:embed="rId2"/>
          <a:stretch>
            <a:fillRect/>
          </a:stretch>
        </p:blipFill>
        <p:spPr>
          <a:xfrm>
            <a:off x="732522" y="1818449"/>
            <a:ext cx="10569997" cy="3409062"/>
          </a:xfrm>
          <a:prstGeom prst="rect">
            <a:avLst/>
          </a:prstGeom>
        </p:spPr>
      </p:pic>
    </p:spTree>
    <p:extLst>
      <p:ext uri="{BB962C8B-B14F-4D97-AF65-F5344CB8AC3E}">
        <p14:creationId xmlns:p14="http://schemas.microsoft.com/office/powerpoint/2010/main" val="19506579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EF5457-CC46-20F0-BDA6-CAF8E5A81FD4}"/>
              </a:ext>
            </a:extLst>
          </p:cNvPr>
          <p:cNvSpPr txBox="1"/>
          <p:nvPr/>
        </p:nvSpPr>
        <p:spPr>
          <a:xfrm>
            <a:off x="514731" y="416814"/>
            <a:ext cx="10667344" cy="1446550"/>
          </a:xfrm>
          <a:prstGeom prst="rect">
            <a:avLst/>
          </a:prstGeom>
          <a:noFill/>
        </p:spPr>
        <p:txBody>
          <a:bodyPr wrap="none" rtlCol="0">
            <a:spAutoFit/>
          </a:bodyPr>
          <a:lstStyle/>
          <a:p>
            <a:pPr algn="ctr"/>
            <a:r>
              <a:rPr lang="en-US" sz="2800" b="1" dirty="0"/>
              <a:t>Skew – Mitigation(solution)</a:t>
            </a:r>
          </a:p>
          <a:p>
            <a:pPr marL="742950" lvl="1" indent="-285750">
              <a:buFont typeface="Arial" panose="020B0604020202020204" pitchFamily="34" charset="0"/>
              <a:buChar char="•"/>
            </a:pPr>
            <a:r>
              <a:rPr lang="en-US" sz="2000" dirty="0"/>
              <a:t>Employ a Databricks-specific skew hint</a:t>
            </a:r>
          </a:p>
          <a:p>
            <a:pPr marL="742950" lvl="1" indent="-285750">
              <a:buFont typeface="Arial" panose="020B0604020202020204" pitchFamily="34" charset="0"/>
              <a:buChar char="•"/>
            </a:pPr>
            <a:r>
              <a:rPr lang="en-US" sz="2000" dirty="0"/>
              <a:t>Enable Adaptive Query Execution</a:t>
            </a:r>
          </a:p>
          <a:p>
            <a:pPr marL="742950" lvl="1" indent="-285750">
              <a:buFont typeface="Arial" panose="020B0604020202020204" pitchFamily="34" charset="0"/>
              <a:buChar char="•"/>
            </a:pPr>
            <a:r>
              <a:rPr lang="en-US" sz="2000" b="0" i="0" dirty="0">
                <a:solidFill>
                  <a:srgbClr val="292929"/>
                </a:solidFill>
                <a:effectLst/>
                <a:latin typeface="charter"/>
              </a:rPr>
              <a:t>Salting is another way that helps you to manage data skewness at the cost of extra processing</a:t>
            </a:r>
            <a:endParaRPr lang="en-US" sz="2000" dirty="0"/>
          </a:p>
        </p:txBody>
      </p:sp>
    </p:spTree>
    <p:extLst>
      <p:ext uri="{BB962C8B-B14F-4D97-AF65-F5344CB8AC3E}">
        <p14:creationId xmlns:p14="http://schemas.microsoft.com/office/powerpoint/2010/main" val="36095799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232" y="407917"/>
            <a:ext cx="12272664" cy="369108"/>
          </a:xfrm>
          <a:prstGeom prst="rect">
            <a:avLst/>
          </a:prstGeom>
        </p:spPr>
        <p:txBody>
          <a:bodyPr wrap="none">
            <a:spAutoFit/>
          </a:bodyPr>
          <a:lstStyle/>
          <a:p>
            <a:r>
              <a:rPr lang="en-IN" sz="1799" dirty="0"/>
              <a:t>Each executor in turn reads in their assigned partitions, In a traditional join, we would proceed with the map and shuffle</a:t>
            </a:r>
          </a:p>
        </p:txBody>
      </p:sp>
      <p:pic>
        <p:nvPicPr>
          <p:cNvPr id="5" name="Picture 4"/>
          <p:cNvPicPr>
            <a:picLocks noChangeAspect="1"/>
          </p:cNvPicPr>
          <p:nvPr/>
        </p:nvPicPr>
        <p:blipFill>
          <a:blip r:embed="rId2"/>
          <a:stretch>
            <a:fillRect/>
          </a:stretch>
        </p:blipFill>
        <p:spPr>
          <a:xfrm>
            <a:off x="279232" y="1365461"/>
            <a:ext cx="11246096" cy="4742215"/>
          </a:xfrm>
          <a:prstGeom prst="rect">
            <a:avLst/>
          </a:prstGeom>
        </p:spPr>
      </p:pic>
    </p:spTree>
    <p:extLst>
      <p:ext uri="{BB962C8B-B14F-4D97-AF65-F5344CB8AC3E}">
        <p14:creationId xmlns:p14="http://schemas.microsoft.com/office/powerpoint/2010/main" val="23337178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2484" y="474500"/>
            <a:ext cx="10836093" cy="923090"/>
          </a:xfrm>
          <a:prstGeom prst="rect">
            <a:avLst/>
          </a:prstGeom>
        </p:spPr>
        <p:txBody>
          <a:bodyPr wrap="square">
            <a:spAutoFit/>
          </a:bodyPr>
          <a:lstStyle/>
          <a:p>
            <a:r>
              <a:rPr lang="en-IN" sz="1799" dirty="0"/>
              <a:t>Instead, every partition of the the broadcasted table is sent to the driver, thats why driver had be properly coinfigured to hadle the broadcast. If the broadcast table is 10mb any driver should be able to handle it, if its a 10 GB then thats the bottleneck</a:t>
            </a:r>
          </a:p>
        </p:txBody>
      </p:sp>
      <p:pic>
        <p:nvPicPr>
          <p:cNvPr id="5" name="Picture 4"/>
          <p:cNvPicPr>
            <a:picLocks noChangeAspect="1"/>
          </p:cNvPicPr>
          <p:nvPr/>
        </p:nvPicPr>
        <p:blipFill>
          <a:blip r:embed="rId2"/>
          <a:stretch>
            <a:fillRect/>
          </a:stretch>
        </p:blipFill>
        <p:spPr>
          <a:xfrm>
            <a:off x="376406" y="1469097"/>
            <a:ext cx="11265141" cy="4637467"/>
          </a:xfrm>
          <a:prstGeom prst="rect">
            <a:avLst/>
          </a:prstGeom>
        </p:spPr>
      </p:pic>
    </p:spTree>
    <p:extLst>
      <p:ext uri="{BB962C8B-B14F-4D97-AF65-F5344CB8AC3E}">
        <p14:creationId xmlns:p14="http://schemas.microsoft.com/office/powerpoint/2010/main" val="294461729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3976" y="356656"/>
            <a:ext cx="6295725" cy="369108"/>
          </a:xfrm>
          <a:prstGeom prst="rect">
            <a:avLst/>
          </a:prstGeom>
        </p:spPr>
        <p:txBody>
          <a:bodyPr wrap="none">
            <a:spAutoFit/>
          </a:bodyPr>
          <a:lstStyle/>
          <a:p>
            <a:r>
              <a:rPr lang="en-IN" sz="1799" dirty="0"/>
              <a:t>Next, a copy of the entire table is sent back to each executor</a:t>
            </a:r>
          </a:p>
        </p:txBody>
      </p:sp>
      <p:pic>
        <p:nvPicPr>
          <p:cNvPr id="5" name="Picture 4"/>
          <p:cNvPicPr>
            <a:picLocks noChangeAspect="1"/>
          </p:cNvPicPr>
          <p:nvPr/>
        </p:nvPicPr>
        <p:blipFill>
          <a:blip r:embed="rId2"/>
          <a:stretch>
            <a:fillRect/>
          </a:stretch>
        </p:blipFill>
        <p:spPr>
          <a:xfrm>
            <a:off x="392515" y="1296267"/>
            <a:ext cx="11284186" cy="4675557"/>
          </a:xfrm>
          <a:prstGeom prst="rect">
            <a:avLst/>
          </a:prstGeom>
        </p:spPr>
      </p:pic>
    </p:spTree>
    <p:extLst>
      <p:ext uri="{BB962C8B-B14F-4D97-AF65-F5344CB8AC3E}">
        <p14:creationId xmlns:p14="http://schemas.microsoft.com/office/powerpoint/2010/main" val="14771628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735" y="1817692"/>
            <a:ext cx="11217528" cy="4504152"/>
          </a:xfrm>
          <a:prstGeom prst="rect">
            <a:avLst/>
          </a:prstGeom>
        </p:spPr>
      </p:pic>
      <p:sp>
        <p:nvSpPr>
          <p:cNvPr id="6" name="Rectangle 5"/>
          <p:cNvSpPr/>
          <p:nvPr/>
        </p:nvSpPr>
        <p:spPr>
          <a:xfrm>
            <a:off x="1090728" y="354891"/>
            <a:ext cx="9981737" cy="646163"/>
          </a:xfrm>
          <a:prstGeom prst="rect">
            <a:avLst/>
          </a:prstGeom>
        </p:spPr>
        <p:txBody>
          <a:bodyPr wrap="square">
            <a:spAutoFit/>
          </a:bodyPr>
          <a:lstStyle/>
          <a:p>
            <a:r>
              <a:rPr lang="en-IN" sz="1799" dirty="0"/>
              <a:t>Lastly, each executor is able to join any of its records because it has a complete copy of the broadcasted table, eliminating the expensive shuffle operation</a:t>
            </a:r>
          </a:p>
        </p:txBody>
      </p:sp>
    </p:spTree>
    <p:extLst>
      <p:ext uri="{BB962C8B-B14F-4D97-AF65-F5344CB8AC3E}">
        <p14:creationId xmlns:p14="http://schemas.microsoft.com/office/powerpoint/2010/main" val="18393525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8244" y="658748"/>
            <a:ext cx="2407981" cy="369108"/>
          </a:xfrm>
          <a:prstGeom prst="rect">
            <a:avLst/>
          </a:prstGeom>
          <a:noFill/>
        </p:spPr>
        <p:txBody>
          <a:bodyPr wrap="none" rtlCol="0">
            <a:spAutoFit/>
          </a:bodyPr>
          <a:lstStyle/>
          <a:p>
            <a:r>
              <a:rPr lang="en-US" sz="1799" b="1" dirty="0"/>
              <a:t>Points to remember:</a:t>
            </a:r>
            <a:endParaRPr lang="en-IN" sz="1799" b="1" dirty="0"/>
          </a:p>
        </p:txBody>
      </p:sp>
      <p:sp>
        <p:nvSpPr>
          <p:cNvPr id="5" name="Rectangle 4"/>
          <p:cNvSpPr/>
          <p:nvPr/>
        </p:nvSpPr>
        <p:spPr>
          <a:xfrm>
            <a:off x="971118" y="1472043"/>
            <a:ext cx="9708342" cy="2584650"/>
          </a:xfrm>
          <a:prstGeom prst="rect">
            <a:avLst/>
          </a:prstGeom>
        </p:spPr>
        <p:txBody>
          <a:bodyPr wrap="square">
            <a:spAutoFit/>
          </a:bodyPr>
          <a:lstStyle/>
          <a:p>
            <a:pPr marL="285664" indent="-285664">
              <a:lnSpc>
                <a:spcPct val="150000"/>
              </a:lnSpc>
              <a:buFont typeface="Arial" panose="020B0604020202020204" pitchFamily="34" charset="0"/>
              <a:buChar char="•"/>
            </a:pPr>
            <a:r>
              <a:rPr lang="en-IN" sz="1799" dirty="0"/>
              <a:t>BroadcastHashJoin induces high level of netwrok  IO between the Driver and Executors </a:t>
            </a:r>
          </a:p>
          <a:p>
            <a:pPr marL="285664" indent="-285664">
              <a:lnSpc>
                <a:spcPct val="150000"/>
              </a:lnSpc>
              <a:buFont typeface="Arial" panose="020B0604020202020204" pitchFamily="34" charset="0"/>
              <a:buChar char="•"/>
            </a:pPr>
            <a:r>
              <a:rPr lang="en-IN" sz="1799" dirty="0"/>
              <a:t>With small tables (e.g. around 10 MB), the cost is lower than the exchange </a:t>
            </a:r>
          </a:p>
          <a:p>
            <a:pPr marL="285664" indent="-285664">
              <a:lnSpc>
                <a:spcPct val="150000"/>
              </a:lnSpc>
              <a:buFont typeface="Arial" panose="020B0604020202020204" pitchFamily="34" charset="0"/>
              <a:buChar char="•"/>
            </a:pPr>
            <a:r>
              <a:rPr lang="en-IN" sz="1799" dirty="0"/>
              <a:t> When pushed to higher limits (say 100 MB), the balances start to shift </a:t>
            </a:r>
          </a:p>
          <a:p>
            <a:pPr marL="285664" indent="-285664">
              <a:lnSpc>
                <a:spcPct val="150000"/>
              </a:lnSpc>
              <a:buFont typeface="Arial" panose="020B0604020202020204" pitchFamily="34" charset="0"/>
              <a:buChar char="•"/>
            </a:pPr>
            <a:r>
              <a:rPr lang="en-IN" sz="1799" dirty="0"/>
              <a:t> Similarly, many empty partitions can adversely affect the BHJ </a:t>
            </a:r>
          </a:p>
          <a:p>
            <a:pPr marL="285664" indent="-285664">
              <a:lnSpc>
                <a:spcPct val="150000"/>
              </a:lnSpc>
              <a:buFont typeface="Arial" panose="020B0604020202020204" pitchFamily="34" charset="0"/>
              <a:buChar char="•"/>
            </a:pPr>
            <a:r>
              <a:rPr lang="en-IN" sz="1799" dirty="0"/>
              <a:t> The Driver &amp; Executors both require enough RAM to receive the fully broadcasted table </a:t>
            </a:r>
          </a:p>
          <a:p>
            <a:pPr marL="285664" indent="-285664">
              <a:lnSpc>
                <a:spcPct val="150000"/>
              </a:lnSpc>
              <a:buFont typeface="Arial" panose="020B0604020202020204" pitchFamily="34" charset="0"/>
              <a:buChar char="•"/>
            </a:pPr>
            <a:r>
              <a:rPr lang="en-IN" sz="1799" dirty="0"/>
              <a:t> Performance depends on the relative scale of the left and right table </a:t>
            </a:r>
          </a:p>
        </p:txBody>
      </p:sp>
    </p:spTree>
    <p:extLst>
      <p:ext uri="{BB962C8B-B14F-4D97-AF65-F5344CB8AC3E}">
        <p14:creationId xmlns:p14="http://schemas.microsoft.com/office/powerpoint/2010/main" val="8980430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68" y="638594"/>
            <a:ext cx="3475816" cy="369108"/>
          </a:xfrm>
          <a:prstGeom prst="rect">
            <a:avLst/>
          </a:prstGeom>
        </p:spPr>
        <p:txBody>
          <a:bodyPr wrap="none">
            <a:spAutoFit/>
          </a:bodyPr>
          <a:lstStyle/>
          <a:p>
            <a:r>
              <a:rPr lang="en-IN" sz="1799" b="1" dirty="0"/>
              <a:t>Shuffle Mitigation - Bucketing</a:t>
            </a:r>
          </a:p>
        </p:txBody>
      </p:sp>
      <p:sp>
        <p:nvSpPr>
          <p:cNvPr id="5" name="Rectangle 4"/>
          <p:cNvSpPr/>
          <p:nvPr/>
        </p:nvSpPr>
        <p:spPr>
          <a:xfrm>
            <a:off x="354868" y="1936929"/>
            <a:ext cx="11833956" cy="2116760"/>
          </a:xfrm>
          <a:prstGeom prst="rect">
            <a:avLst/>
          </a:prstGeom>
        </p:spPr>
        <p:txBody>
          <a:bodyPr wrap="square">
            <a:spAutoFit/>
          </a:bodyPr>
          <a:lstStyle/>
          <a:p>
            <a:pPr marL="285664" indent="-285664">
              <a:lnSpc>
                <a:spcPct val="150000"/>
              </a:lnSpc>
              <a:buFont typeface="Arial" panose="020B0604020202020204" pitchFamily="34" charset="0"/>
              <a:buChar char="•"/>
            </a:pPr>
            <a:r>
              <a:rPr lang="en-IN" sz="1799" dirty="0"/>
              <a:t>The goal is to eliminate the exchange &amp; sort by pre-shuffling the data</a:t>
            </a:r>
          </a:p>
          <a:p>
            <a:pPr marL="285664" indent="-285664">
              <a:lnSpc>
                <a:spcPct val="150000"/>
              </a:lnSpc>
              <a:buFont typeface="Arial" panose="020B0604020202020204" pitchFamily="34" charset="0"/>
              <a:buChar char="•"/>
            </a:pPr>
            <a:r>
              <a:rPr lang="en-IN" sz="1799" dirty="0"/>
              <a:t>The data is aggregated into N buckets and optionally sorted [locally] </a:t>
            </a:r>
          </a:p>
          <a:p>
            <a:pPr marL="285664" indent="-285664">
              <a:lnSpc>
                <a:spcPct val="150000"/>
              </a:lnSpc>
              <a:buFont typeface="Arial" panose="020B0604020202020204" pitchFamily="34" charset="0"/>
              <a:buChar char="•"/>
            </a:pPr>
            <a:r>
              <a:rPr lang="en-IN" sz="1799" dirty="0"/>
              <a:t>The result is then saved to a table and available for subsequent reads</a:t>
            </a:r>
          </a:p>
          <a:p>
            <a:pPr marL="285664" indent="-285664">
              <a:lnSpc>
                <a:spcPct val="150000"/>
              </a:lnSpc>
              <a:buFont typeface="Arial" panose="020B0604020202020204" pitchFamily="34" charset="0"/>
              <a:buChar char="•"/>
            </a:pPr>
            <a:r>
              <a:rPr lang="en-IN" sz="1799" dirty="0"/>
              <a:t>The bucketing operation pays for itself if the two tables are regularly joined and/or not reduced with some sort of filter</a:t>
            </a:r>
          </a:p>
        </p:txBody>
      </p:sp>
    </p:spTree>
    <p:extLst>
      <p:ext uri="{BB962C8B-B14F-4D97-AF65-F5344CB8AC3E}">
        <p14:creationId xmlns:p14="http://schemas.microsoft.com/office/powerpoint/2010/main" val="24619985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043" y="188852"/>
            <a:ext cx="1139759" cy="369108"/>
          </a:xfrm>
          <a:prstGeom prst="rect">
            <a:avLst/>
          </a:prstGeom>
          <a:noFill/>
        </p:spPr>
        <p:txBody>
          <a:bodyPr wrap="none" rtlCol="0">
            <a:spAutoFit/>
          </a:bodyPr>
          <a:lstStyle/>
          <a:p>
            <a:r>
              <a:rPr lang="en-US" sz="1799" b="1" dirty="0"/>
              <a:t>Baseline:</a:t>
            </a:r>
            <a:endParaRPr lang="en-IN" sz="1799" b="1" dirty="0"/>
          </a:p>
        </p:txBody>
      </p:sp>
      <p:pic>
        <p:nvPicPr>
          <p:cNvPr id="5" name="Picture 4"/>
          <p:cNvPicPr>
            <a:picLocks noChangeAspect="1"/>
          </p:cNvPicPr>
          <p:nvPr/>
        </p:nvPicPr>
        <p:blipFill>
          <a:blip r:embed="rId2"/>
          <a:stretch>
            <a:fillRect/>
          </a:stretch>
        </p:blipFill>
        <p:spPr>
          <a:xfrm>
            <a:off x="610051" y="627105"/>
            <a:ext cx="8924572" cy="6230002"/>
          </a:xfrm>
          <a:prstGeom prst="rect">
            <a:avLst/>
          </a:prstGeom>
        </p:spPr>
      </p:pic>
      <p:sp>
        <p:nvSpPr>
          <p:cNvPr id="6" name="TextBox 5"/>
          <p:cNvSpPr txBox="1"/>
          <p:nvPr/>
        </p:nvSpPr>
        <p:spPr>
          <a:xfrm>
            <a:off x="922705" y="872337"/>
            <a:ext cx="4058195" cy="369236"/>
          </a:xfrm>
          <a:prstGeom prst="rect">
            <a:avLst/>
          </a:prstGeom>
          <a:noFill/>
          <a:ln w="19050">
            <a:solidFill>
              <a:srgbClr val="FF0000"/>
            </a:solidFill>
          </a:ln>
        </p:spPr>
        <p:txBody>
          <a:bodyPr wrap="square" rtlCol="0">
            <a:spAutoFit/>
          </a:bodyPr>
          <a:lstStyle/>
          <a:p>
            <a:endParaRPr lang="en-IN" sz="1799" dirty="0"/>
          </a:p>
        </p:txBody>
      </p:sp>
      <p:sp>
        <p:nvSpPr>
          <p:cNvPr id="7" name="TextBox 6"/>
          <p:cNvSpPr txBox="1"/>
          <p:nvPr/>
        </p:nvSpPr>
        <p:spPr>
          <a:xfrm>
            <a:off x="844576" y="1486804"/>
            <a:ext cx="8604611" cy="369108"/>
          </a:xfrm>
          <a:prstGeom prst="rect">
            <a:avLst/>
          </a:prstGeom>
          <a:noFill/>
          <a:ln w="19050">
            <a:solidFill>
              <a:srgbClr val="FF0000"/>
            </a:solidFill>
          </a:ln>
        </p:spPr>
        <p:txBody>
          <a:bodyPr wrap="square" rtlCol="0">
            <a:spAutoFit/>
          </a:bodyPr>
          <a:lstStyle/>
          <a:p>
            <a:endParaRPr lang="en-IN" sz="1799" dirty="0"/>
          </a:p>
        </p:txBody>
      </p:sp>
    </p:spTree>
    <p:extLst>
      <p:ext uri="{BB962C8B-B14F-4D97-AF65-F5344CB8AC3E}">
        <p14:creationId xmlns:p14="http://schemas.microsoft.com/office/powerpoint/2010/main" val="249482650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56740"/>
            <a:ext cx="11752254" cy="646163"/>
          </a:xfrm>
          <a:prstGeom prst="rect">
            <a:avLst/>
          </a:prstGeom>
          <a:noFill/>
        </p:spPr>
        <p:txBody>
          <a:bodyPr wrap="square" rtlCol="0">
            <a:spAutoFit/>
          </a:bodyPr>
          <a:lstStyle/>
          <a:p>
            <a:r>
              <a:rPr lang="en-US" sz="1799" dirty="0"/>
              <a:t>bucketing In order for it to work we need to, we need to use apache spark meta store, in order to store metadata about where each partition is, so that it can efficiently execute and perform join operation</a:t>
            </a:r>
            <a:endParaRPr lang="en-IN" sz="1799" dirty="0"/>
          </a:p>
        </p:txBody>
      </p:sp>
      <p:sp>
        <p:nvSpPr>
          <p:cNvPr id="5" name="Rectangle 4"/>
          <p:cNvSpPr/>
          <p:nvPr/>
        </p:nvSpPr>
        <p:spPr>
          <a:xfrm>
            <a:off x="270546" y="2155817"/>
            <a:ext cx="6094413" cy="1200016"/>
          </a:xfrm>
          <a:prstGeom prst="rect">
            <a:avLst/>
          </a:prstGeom>
        </p:spPr>
        <p:txBody>
          <a:bodyPr>
            <a:spAutoFit/>
          </a:bodyPr>
          <a:lstStyle/>
          <a:p>
            <a:pPr marL="285664" indent="-285664">
              <a:buFont typeface="Arial" panose="020B0604020202020204" pitchFamily="34" charset="0"/>
              <a:buChar char="•"/>
            </a:pPr>
            <a:r>
              <a:rPr lang="en-IN" sz="1799" dirty="0"/>
              <a:t>To work properly, both tables must have the same number of buckets </a:t>
            </a:r>
          </a:p>
          <a:p>
            <a:pPr marL="285664" indent="-285664">
              <a:buFont typeface="Arial" panose="020B0604020202020204" pitchFamily="34" charset="0"/>
              <a:buChar char="•"/>
            </a:pPr>
            <a:r>
              <a:rPr lang="en-IN" sz="1799" dirty="0"/>
              <a:t> You must predetermine the number of buckets </a:t>
            </a:r>
          </a:p>
          <a:p>
            <a:r>
              <a:rPr lang="en-IN" sz="1799" dirty="0"/>
              <a:t>       The general rule is one bucket per core</a:t>
            </a:r>
          </a:p>
        </p:txBody>
      </p:sp>
    </p:spTree>
    <p:extLst>
      <p:ext uri="{BB962C8B-B14F-4D97-AF65-F5344CB8AC3E}">
        <p14:creationId xmlns:p14="http://schemas.microsoft.com/office/powerpoint/2010/main" val="24037701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93"/>
            <a:ext cx="1269504" cy="369108"/>
          </a:xfrm>
          <a:prstGeom prst="rect">
            <a:avLst/>
          </a:prstGeom>
          <a:noFill/>
        </p:spPr>
        <p:txBody>
          <a:bodyPr wrap="none" rtlCol="0">
            <a:spAutoFit/>
          </a:bodyPr>
          <a:lstStyle/>
          <a:p>
            <a:r>
              <a:rPr lang="en-US" sz="1799" b="1" dirty="0"/>
              <a:t>Bucketing</a:t>
            </a:r>
            <a:endParaRPr lang="en-IN" sz="1799" b="1" dirty="0"/>
          </a:p>
        </p:txBody>
      </p:sp>
      <p:pic>
        <p:nvPicPr>
          <p:cNvPr id="5" name="Picture 4"/>
          <p:cNvPicPr>
            <a:picLocks noChangeAspect="1"/>
          </p:cNvPicPr>
          <p:nvPr/>
        </p:nvPicPr>
        <p:blipFill>
          <a:blip r:embed="rId2"/>
          <a:stretch>
            <a:fillRect/>
          </a:stretch>
        </p:blipFill>
        <p:spPr>
          <a:xfrm>
            <a:off x="247763" y="498283"/>
            <a:ext cx="9876365" cy="6242380"/>
          </a:xfrm>
          <a:prstGeom prst="rect">
            <a:avLst/>
          </a:prstGeom>
        </p:spPr>
      </p:pic>
    </p:spTree>
    <p:extLst>
      <p:ext uri="{BB962C8B-B14F-4D97-AF65-F5344CB8AC3E}">
        <p14:creationId xmlns:p14="http://schemas.microsoft.com/office/powerpoint/2010/main" val="16084888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171" y="386199"/>
            <a:ext cx="11093735" cy="5094548"/>
          </a:xfrm>
          <a:prstGeom prst="rect">
            <a:avLst/>
          </a:prstGeom>
        </p:spPr>
      </p:pic>
    </p:spTree>
    <p:extLst>
      <p:ext uri="{BB962C8B-B14F-4D97-AF65-F5344CB8AC3E}">
        <p14:creationId xmlns:p14="http://schemas.microsoft.com/office/powerpoint/2010/main" val="13281733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29BA0-DA1F-4FC5-839F-2C9E618CAD51}"/>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Spill?</a:t>
            </a:r>
          </a:p>
        </p:txBody>
      </p:sp>
      <p:cxnSp>
        <p:nvCxnSpPr>
          <p:cNvPr id="4" name="Straight Connector 3">
            <a:extLst>
              <a:ext uri="{FF2B5EF4-FFF2-40B4-BE49-F238E27FC236}">
                <a16:creationId xmlns:a16="http://schemas.microsoft.com/office/drawing/2014/main" id="{83096B86-78A1-4798-A93D-FCC3FC62950D}"/>
              </a:ext>
            </a:extLst>
          </p:cNvPr>
          <p:cNvCxnSpPr>
            <a:cxnSpLocks/>
          </p:cNvCxnSpPr>
          <p:nvPr/>
        </p:nvCxnSpPr>
        <p:spPr>
          <a:xfrm>
            <a:off x="5032419" y="772281"/>
            <a:ext cx="212823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C59486D-C94F-9B3E-203B-325FE6FC1973}"/>
              </a:ext>
            </a:extLst>
          </p:cNvPr>
          <p:cNvSpPr/>
          <p:nvPr/>
        </p:nvSpPr>
        <p:spPr>
          <a:xfrm>
            <a:off x="641625" y="1093942"/>
            <a:ext cx="10539813" cy="163121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FF0000"/>
                </a:solidFill>
              </a:rPr>
              <a:t>Spill is the term used to refer to the act of moving an RDD from RAM to disk, and later back into RAM again</a:t>
            </a:r>
          </a:p>
          <a:p>
            <a:pPr marL="285750" indent="-285750">
              <a:buFont typeface="Arial" panose="020B0604020202020204" pitchFamily="34" charset="0"/>
              <a:buChar char="•"/>
            </a:pPr>
            <a:r>
              <a:rPr lang="en-IN" sz="2000" dirty="0"/>
              <a:t>This occurs when a given partition is simply too large to fit into RAM</a:t>
            </a:r>
          </a:p>
          <a:p>
            <a:pPr marL="285750" indent="-285750">
              <a:buFont typeface="Arial" panose="020B0604020202020204" pitchFamily="34" charset="0"/>
              <a:buChar char="•"/>
            </a:pPr>
            <a:r>
              <a:rPr lang="en-IN" sz="2000" dirty="0"/>
              <a:t>In this case, Spark is forced into expensive disk reads and writes to free up local RAM</a:t>
            </a:r>
          </a:p>
          <a:p>
            <a:pPr marL="285750" indent="-285750">
              <a:buFont typeface="Arial" panose="020B0604020202020204" pitchFamily="34" charset="0"/>
              <a:buChar char="•"/>
            </a:pPr>
            <a:endParaRPr lang="en-IN" sz="2000" dirty="0"/>
          </a:p>
        </p:txBody>
      </p:sp>
      <p:sp>
        <p:nvSpPr>
          <p:cNvPr id="7" name="TextBox 6">
            <a:extLst>
              <a:ext uri="{FF2B5EF4-FFF2-40B4-BE49-F238E27FC236}">
                <a16:creationId xmlns:a16="http://schemas.microsoft.com/office/drawing/2014/main" id="{A72030F2-663D-13CB-F6AA-813067BE9D43}"/>
              </a:ext>
            </a:extLst>
          </p:cNvPr>
          <p:cNvSpPr txBox="1"/>
          <p:nvPr/>
        </p:nvSpPr>
        <p:spPr>
          <a:xfrm>
            <a:off x="641625" y="2725158"/>
            <a:ext cx="11183503" cy="1938992"/>
          </a:xfrm>
          <a:prstGeom prst="rect">
            <a:avLst/>
          </a:prstGeom>
          <a:noFill/>
        </p:spPr>
        <p:txBody>
          <a:bodyPr wrap="square" rtlCol="0">
            <a:spAutoFit/>
          </a:bodyPr>
          <a:lstStyle/>
          <a:p>
            <a:r>
              <a:rPr lang="en-US" sz="2000" dirty="0"/>
              <a:t>Common causes for spill problem:</a:t>
            </a:r>
          </a:p>
          <a:p>
            <a:pPr marL="285750" indent="-285750">
              <a:buFont typeface="Arial" panose="020B0604020202020204" pitchFamily="34" charset="0"/>
              <a:buChar char="•"/>
            </a:pPr>
            <a:r>
              <a:rPr lang="en-IN" sz="2000" dirty="0"/>
              <a:t>Set spark.sql.files.maxPartitionBytes to high (default is 128 MB)</a:t>
            </a:r>
          </a:p>
          <a:p>
            <a:pPr marL="285750" indent="-285750">
              <a:buFont typeface="Arial" panose="020B0604020202020204" pitchFamily="34" charset="0"/>
              <a:buChar char="•"/>
            </a:pPr>
            <a:r>
              <a:rPr lang="en-IN" sz="2000" dirty="0"/>
              <a:t>The explode() of even a small array </a:t>
            </a:r>
          </a:p>
          <a:p>
            <a:pPr marL="285750" indent="-285750">
              <a:buFont typeface="Arial" panose="020B0604020202020204" pitchFamily="34" charset="0"/>
              <a:buChar char="•"/>
            </a:pPr>
            <a:r>
              <a:rPr lang="en-IN" sz="2000" dirty="0"/>
              <a:t>The join() or crossJoin() of two tables creates very large partitions</a:t>
            </a:r>
          </a:p>
          <a:p>
            <a:pPr marL="285750" indent="-285750">
              <a:buFont typeface="Arial" panose="020B0604020202020204" pitchFamily="34" charset="0"/>
              <a:buChar char="•"/>
            </a:pPr>
            <a:r>
              <a:rPr lang="en-IN" sz="2000" dirty="0"/>
              <a:t>Aggregating results by a skewed feature can cause single partition to blow beyond what the executor is capable of handling </a:t>
            </a:r>
          </a:p>
        </p:txBody>
      </p:sp>
    </p:spTree>
    <p:extLst>
      <p:ext uri="{BB962C8B-B14F-4D97-AF65-F5344CB8AC3E}">
        <p14:creationId xmlns:p14="http://schemas.microsoft.com/office/powerpoint/2010/main" val="3615408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0230" y="399374"/>
            <a:ext cx="5175390" cy="369108"/>
          </a:xfrm>
          <a:prstGeom prst="rect">
            <a:avLst/>
          </a:prstGeom>
        </p:spPr>
        <p:txBody>
          <a:bodyPr wrap="none">
            <a:spAutoFit/>
          </a:bodyPr>
          <a:lstStyle/>
          <a:p>
            <a:r>
              <a:rPr lang="en-IN" sz="1799" dirty="0"/>
              <a:t>In the Spark UI, spill is represented by two values:</a:t>
            </a:r>
          </a:p>
        </p:txBody>
      </p:sp>
      <p:sp>
        <p:nvSpPr>
          <p:cNvPr id="7" name="Rectangle 6"/>
          <p:cNvSpPr/>
          <p:nvPr/>
        </p:nvSpPr>
        <p:spPr>
          <a:xfrm>
            <a:off x="449961" y="1175073"/>
            <a:ext cx="9802321" cy="645906"/>
          </a:xfrm>
          <a:prstGeom prst="rect">
            <a:avLst/>
          </a:prstGeom>
        </p:spPr>
        <p:txBody>
          <a:bodyPr wrap="square">
            <a:spAutoFit/>
          </a:bodyPr>
          <a:lstStyle/>
          <a:p>
            <a:r>
              <a:rPr lang="en-IN" sz="1799" dirty="0"/>
              <a:t>● </a:t>
            </a:r>
            <a:r>
              <a:rPr lang="en-IN" sz="1799" b="1" dirty="0"/>
              <a:t>Spill (Memory): </a:t>
            </a:r>
            <a:r>
              <a:rPr lang="en-IN" sz="1799" dirty="0"/>
              <a:t>For the partition that was spilled, this is the size of that data as it existed in memory</a:t>
            </a:r>
          </a:p>
        </p:txBody>
      </p:sp>
      <p:sp>
        <p:nvSpPr>
          <p:cNvPr id="9" name="Rectangle 8"/>
          <p:cNvSpPr/>
          <p:nvPr/>
        </p:nvSpPr>
        <p:spPr>
          <a:xfrm>
            <a:off x="449961" y="1815840"/>
            <a:ext cx="9981737" cy="645906"/>
          </a:xfrm>
          <a:prstGeom prst="rect">
            <a:avLst/>
          </a:prstGeom>
        </p:spPr>
        <p:txBody>
          <a:bodyPr wrap="square">
            <a:spAutoFit/>
          </a:bodyPr>
          <a:lstStyle/>
          <a:p>
            <a:r>
              <a:rPr lang="en-IN" sz="1799" dirty="0"/>
              <a:t>● </a:t>
            </a:r>
            <a:r>
              <a:rPr lang="en-IN" sz="1799" b="1" dirty="0"/>
              <a:t>Spill (Disk): </a:t>
            </a:r>
            <a:r>
              <a:rPr lang="en-IN" sz="1799" dirty="0"/>
              <a:t>Likewise, for the partition that was spilled, this is the size of the data as it existed on disk</a:t>
            </a:r>
          </a:p>
        </p:txBody>
      </p:sp>
      <p:sp>
        <p:nvSpPr>
          <p:cNvPr id="10" name="Rectangle 9"/>
          <p:cNvSpPr/>
          <p:nvPr/>
        </p:nvSpPr>
        <p:spPr>
          <a:xfrm>
            <a:off x="552484" y="2591539"/>
            <a:ext cx="10853181" cy="646163"/>
          </a:xfrm>
          <a:prstGeom prst="rect">
            <a:avLst/>
          </a:prstGeom>
        </p:spPr>
        <p:txBody>
          <a:bodyPr wrap="square">
            <a:spAutoFit/>
          </a:bodyPr>
          <a:lstStyle/>
          <a:p>
            <a:r>
              <a:rPr lang="en-IN" sz="1799" b="1" dirty="0"/>
              <a:t>The size on disk will always be smaller due to the natural compression gained in the act of serializing that data before writing it to disk</a:t>
            </a:r>
          </a:p>
        </p:txBody>
      </p:sp>
      <p:pic>
        <p:nvPicPr>
          <p:cNvPr id="11" name="Picture 10">
            <a:extLst>
              <a:ext uri="{FF2B5EF4-FFF2-40B4-BE49-F238E27FC236}">
                <a16:creationId xmlns:a16="http://schemas.microsoft.com/office/drawing/2014/main" id="{F6B092EA-1867-46AF-A952-D2AEF61B4C02}"/>
              </a:ext>
            </a:extLst>
          </p:cNvPr>
          <p:cNvPicPr>
            <a:picLocks noChangeAspect="1"/>
          </p:cNvPicPr>
          <p:nvPr/>
        </p:nvPicPr>
        <p:blipFill>
          <a:blip r:embed="rId2"/>
          <a:stretch>
            <a:fillRect/>
          </a:stretch>
        </p:blipFill>
        <p:spPr>
          <a:xfrm>
            <a:off x="251279" y="3418321"/>
            <a:ext cx="11455591" cy="3136533"/>
          </a:xfrm>
          <a:prstGeom prst="rect">
            <a:avLst/>
          </a:prstGeom>
        </p:spPr>
      </p:pic>
      <p:sp>
        <p:nvSpPr>
          <p:cNvPr id="12" name="TextBox 11"/>
          <p:cNvSpPr txBox="1"/>
          <p:nvPr/>
        </p:nvSpPr>
        <p:spPr>
          <a:xfrm>
            <a:off x="9534622" y="5214236"/>
            <a:ext cx="1990652" cy="369108"/>
          </a:xfrm>
          <a:prstGeom prst="rect">
            <a:avLst/>
          </a:prstGeom>
          <a:noFill/>
          <a:ln w="19050">
            <a:solidFill>
              <a:srgbClr val="FF0000"/>
            </a:solidFill>
          </a:ln>
        </p:spPr>
        <p:txBody>
          <a:bodyPr wrap="square" rtlCol="0">
            <a:spAutoFit/>
          </a:bodyPr>
          <a:lstStyle/>
          <a:p>
            <a:endParaRPr lang="en-IN" sz="1799" dirty="0"/>
          </a:p>
        </p:txBody>
      </p:sp>
    </p:spTree>
    <p:extLst>
      <p:ext uri="{BB962C8B-B14F-4D97-AF65-F5344CB8AC3E}">
        <p14:creationId xmlns:p14="http://schemas.microsoft.com/office/powerpoint/2010/main" val="57667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329" y="361667"/>
            <a:ext cx="11280359" cy="646163"/>
          </a:xfrm>
          <a:prstGeom prst="rect">
            <a:avLst/>
          </a:prstGeom>
        </p:spPr>
        <p:txBody>
          <a:bodyPr wrap="square">
            <a:spAutoFit/>
          </a:bodyPr>
          <a:lstStyle/>
          <a:p>
            <a:r>
              <a:rPr lang="en-IN" sz="1799" dirty="0"/>
              <a:t>● When no spill is present, the corresponding columns don’t even appear in the Spark UI - that means if the column is there, there is spill somewhere</a:t>
            </a:r>
          </a:p>
        </p:txBody>
      </p:sp>
      <p:sp>
        <p:nvSpPr>
          <p:cNvPr id="5" name="Rectangle 4"/>
          <p:cNvSpPr/>
          <p:nvPr/>
        </p:nvSpPr>
        <p:spPr>
          <a:xfrm>
            <a:off x="424329" y="1544212"/>
            <a:ext cx="3747679" cy="369108"/>
          </a:xfrm>
          <a:prstGeom prst="rect">
            <a:avLst/>
          </a:prstGeom>
        </p:spPr>
        <p:txBody>
          <a:bodyPr wrap="none">
            <a:spAutoFit/>
          </a:bodyPr>
          <a:lstStyle/>
          <a:p>
            <a:r>
              <a:rPr lang="en-IN" sz="1799" b="1" dirty="0"/>
              <a:t>Identify spills using Spill Listener</a:t>
            </a:r>
          </a:p>
        </p:txBody>
      </p:sp>
      <p:sp>
        <p:nvSpPr>
          <p:cNvPr id="6" name="Rectangle 5"/>
          <p:cNvSpPr/>
          <p:nvPr/>
        </p:nvSpPr>
        <p:spPr>
          <a:xfrm>
            <a:off x="648384" y="2292514"/>
            <a:ext cx="7638877" cy="1199504"/>
          </a:xfrm>
          <a:prstGeom prst="rect">
            <a:avLst/>
          </a:prstGeom>
        </p:spPr>
        <p:txBody>
          <a:bodyPr wrap="square">
            <a:spAutoFit/>
          </a:bodyPr>
          <a:lstStyle/>
          <a:p>
            <a:pPr marL="285664" indent="-285664">
              <a:buFont typeface="Arial" panose="020B0604020202020204" pitchFamily="34" charset="0"/>
              <a:buChar char="•"/>
            </a:pPr>
            <a:r>
              <a:rPr lang="en-IN" sz="1799" dirty="0"/>
              <a:t>The SpillListener is a type of SparkListener and tracks when a stage spills</a:t>
            </a:r>
          </a:p>
          <a:p>
            <a:pPr marL="285664" indent="-285664">
              <a:buFont typeface="Arial" panose="020B0604020202020204" pitchFamily="34" charset="0"/>
              <a:buChar char="•"/>
            </a:pPr>
            <a:r>
              <a:rPr lang="en-IN" sz="1799" dirty="0"/>
              <a:t> Useful to identify spill in a job when you are not looking for it</a:t>
            </a:r>
          </a:p>
          <a:p>
            <a:pPr marL="285664" indent="-285664">
              <a:buFont typeface="Arial" panose="020B0604020202020204" pitchFamily="34" charset="0"/>
              <a:buChar char="•"/>
            </a:pPr>
            <a:r>
              <a:rPr lang="en-US" sz="1799" dirty="0"/>
              <a:t>Spill listner can be used to listen to the job events  that are completed</a:t>
            </a:r>
            <a:endParaRPr lang="en-IN" sz="1799" dirty="0"/>
          </a:p>
        </p:txBody>
      </p:sp>
    </p:spTree>
    <p:extLst>
      <p:ext uri="{BB962C8B-B14F-4D97-AF65-F5344CB8AC3E}">
        <p14:creationId xmlns:p14="http://schemas.microsoft.com/office/powerpoint/2010/main" val="2209772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359591-A3AC-48EB-B9D4-196D6DDC0D43}"/>
              </a:ext>
            </a:extLst>
          </p:cNvPr>
          <p:cNvPicPr>
            <a:picLocks noChangeAspect="1"/>
          </p:cNvPicPr>
          <p:nvPr/>
        </p:nvPicPr>
        <p:blipFill>
          <a:blip r:embed="rId2"/>
          <a:stretch>
            <a:fillRect/>
          </a:stretch>
        </p:blipFill>
        <p:spPr>
          <a:xfrm>
            <a:off x="-1" y="1256798"/>
            <a:ext cx="12188825" cy="5017374"/>
          </a:xfrm>
          <a:prstGeom prst="rect">
            <a:avLst/>
          </a:prstGeom>
        </p:spPr>
      </p:pic>
      <p:sp>
        <p:nvSpPr>
          <p:cNvPr id="6" name="TextBox 5">
            <a:extLst>
              <a:ext uri="{FF2B5EF4-FFF2-40B4-BE49-F238E27FC236}">
                <a16:creationId xmlns:a16="http://schemas.microsoft.com/office/drawing/2014/main" id="{B19B3DB7-4D18-48CD-B320-1A18C179628A}"/>
              </a:ext>
            </a:extLst>
          </p:cNvPr>
          <p:cNvSpPr txBox="1"/>
          <p:nvPr/>
        </p:nvSpPr>
        <p:spPr>
          <a:xfrm>
            <a:off x="208606" y="371203"/>
            <a:ext cx="11139098" cy="646074"/>
          </a:xfrm>
          <a:prstGeom prst="rect">
            <a:avLst/>
          </a:prstGeom>
          <a:noFill/>
        </p:spPr>
        <p:txBody>
          <a:bodyPr wrap="square" rtlCol="0">
            <a:spAutoFit/>
          </a:bodyPr>
          <a:lstStyle/>
          <a:p>
            <a:pPr algn="ctr"/>
            <a:r>
              <a:rPr lang="en-US" sz="1799" dirty="0"/>
              <a:t>If you look at the plot below most majority of data coming from 8m, but there also significant amount of skewed record</a:t>
            </a:r>
          </a:p>
        </p:txBody>
      </p:sp>
    </p:spTree>
    <p:extLst>
      <p:ext uri="{BB962C8B-B14F-4D97-AF65-F5344CB8AC3E}">
        <p14:creationId xmlns:p14="http://schemas.microsoft.com/office/powerpoint/2010/main" val="2174750374"/>
      </p:ext>
    </p:extLst>
  </p:cSld>
  <p:clrMapOvr>
    <a:masterClrMapping/>
  </p:clrMapOvr>
  <p:transition>
    <p:fade/>
  </p:transition>
</p:sld>
</file>

<file path=ppt/theme/theme1.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AverageRating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sharepoint/v3"/>
    <ds:schemaRef ds:uri="http://www.w3.org/XML/1998/namespace"/>
    <ds:schemaRef ds:uri="http://schemas.microsoft.com/office/2006/documentManagement/types"/>
    <ds:schemaRef ds:uri="http://purl.org/dc/elements/1.1/"/>
    <ds:schemaRef ds:uri="http://schemas.microsoft.com/office/infopath/2007/PartnerControls"/>
    <ds:schemaRef ds:uri="c6bb9d19-7926-47a4-9d93-93d54014735c"/>
    <ds:schemaRef ds:uri="2295e2e7-0eeb-498e-8716-217bb2ee6ee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TechDays 2012 Devs v1</Template>
  <TotalTime>16163</TotalTime>
  <Words>2100</Words>
  <Application>Microsoft Office PowerPoint</Application>
  <PresentationFormat>Custom</PresentationFormat>
  <Paragraphs>176</Paragraphs>
  <Slides>59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59</vt:i4>
      </vt:variant>
    </vt:vector>
  </HeadingPairs>
  <TitlesOfParts>
    <vt:vector size="67" baseType="lpstr">
      <vt:lpstr>Arial</vt:lpstr>
      <vt:lpstr>charter</vt:lpstr>
      <vt:lpstr>Google Sans Text</vt:lpstr>
      <vt:lpstr>Segoe UI</vt:lpstr>
      <vt:lpstr>Segoe UI Light</vt:lpstr>
      <vt:lpstr>Wingdings</vt:lpstr>
      <vt:lpstr>TechDays 2012 Devs v1</vt:lpstr>
      <vt:lpstr>Metro Template Colored Titles Segoe UI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2 ways to optimize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Helen George</dc:creator>
  <cp:keywords>&lt;Any Related Keywords&gt;</cp:keywords>
  <dc:description>Template: Saku Uchikawa, Microsoft Corporation
Formatting:
Event Date: 
Event Location: 
Audience Type: Internal</dc:description>
  <cp:lastModifiedBy>maruti makwana</cp:lastModifiedBy>
  <cp:revision>769</cp:revision>
  <dcterms:created xsi:type="dcterms:W3CDTF">2012-02-07T06:07:07Z</dcterms:created>
  <dcterms:modified xsi:type="dcterms:W3CDTF">2022-05-31T03:40:56Z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